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3"/>
  </p:notesMasterIdLst>
  <p:sldIdLst>
    <p:sldId id="441" r:id="rId2"/>
    <p:sldId id="299" r:id="rId3"/>
    <p:sldId id="306" r:id="rId4"/>
    <p:sldId id="494" r:id="rId5"/>
    <p:sldId id="495" r:id="rId6"/>
    <p:sldId id="442" r:id="rId7"/>
    <p:sldId id="463" r:id="rId8"/>
    <p:sldId id="464" r:id="rId9"/>
    <p:sldId id="303" r:id="rId10"/>
    <p:sldId id="307" r:id="rId11"/>
    <p:sldId id="443" r:id="rId12"/>
    <p:sldId id="446" r:id="rId13"/>
    <p:sldId id="448" r:id="rId14"/>
    <p:sldId id="465" r:id="rId15"/>
    <p:sldId id="447" r:id="rId16"/>
    <p:sldId id="449" r:id="rId17"/>
    <p:sldId id="459" r:id="rId18"/>
    <p:sldId id="478" r:id="rId19"/>
    <p:sldId id="483" r:id="rId20"/>
    <p:sldId id="493" r:id="rId21"/>
    <p:sldId id="451" r:id="rId22"/>
    <p:sldId id="469" r:id="rId23"/>
    <p:sldId id="470" r:id="rId24"/>
    <p:sldId id="492" r:id="rId25"/>
    <p:sldId id="475" r:id="rId26"/>
    <p:sldId id="476" r:id="rId27"/>
    <p:sldId id="477" r:id="rId28"/>
    <p:sldId id="471" r:id="rId29"/>
    <p:sldId id="491" r:id="rId30"/>
    <p:sldId id="460" r:id="rId31"/>
    <p:sldId id="484" r:id="rId32"/>
    <p:sldId id="466" r:id="rId33"/>
    <p:sldId id="472" r:id="rId34"/>
    <p:sldId id="461" r:id="rId35"/>
    <p:sldId id="462" r:id="rId36"/>
    <p:sldId id="496" r:id="rId37"/>
    <p:sldId id="497" r:id="rId38"/>
    <p:sldId id="498" r:id="rId39"/>
    <p:sldId id="467" r:id="rId40"/>
    <p:sldId id="473" r:id="rId41"/>
    <p:sldId id="482" r:id="rId42"/>
    <p:sldId id="481" r:id="rId43"/>
    <p:sldId id="479" r:id="rId44"/>
    <p:sldId id="485" r:id="rId45"/>
    <p:sldId id="488" r:id="rId46"/>
    <p:sldId id="489" r:id="rId47"/>
    <p:sldId id="452" r:id="rId48"/>
    <p:sldId id="490" r:id="rId49"/>
    <p:sldId id="453" r:id="rId50"/>
    <p:sldId id="468" r:id="rId51"/>
    <p:sldId id="371" r:id="rId5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CFFF"/>
    <a:srgbClr val="FFFF99"/>
    <a:srgbClr val="F5750B"/>
    <a:srgbClr val="4FD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نمط فاتح 2 - تميي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103" d="100"/>
          <a:sy n="103" d="100"/>
        </p:scale>
        <p:origin x="1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5ECBBC4-8B91-4D23-B3ED-64A7615067A0}" type="datetimeFigureOut">
              <a:rPr lang="ar-SA" smtClean="0"/>
              <a:t>28/12/43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C0A17EB-8730-4FF7-B338-1E346DED03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212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1pPr>
            <a:lvl2pPr marL="742950" indent="-28575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2pPr>
            <a:lvl3pPr marL="11430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3pPr>
            <a:lvl4pPr marL="16002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4pPr>
            <a:lvl5pPr marL="20574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5pPr>
            <a:lvl6pPr marL="25146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6pPr>
            <a:lvl7pPr marL="29718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7pPr>
            <a:lvl8pPr marL="34290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8pPr>
            <a:lvl9pPr marL="38862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9pPr>
          </a:lstStyle>
          <a:p>
            <a:pPr eaLnBrk="1" hangingPunct="1"/>
            <a:fld id="{E655C4CA-6029-4965-BEB6-9E9E4E881D1C}" type="slidenum">
              <a:rPr lang="ar-SA" altLang="en-US" sz="1200" b="0" i="0" smtClean="0">
                <a:solidFill>
                  <a:schemeClr val="tx1"/>
                </a:solidFill>
                <a:cs typeface="Times New Roman" pitchFamily="18" charset="0"/>
              </a:rPr>
              <a:pPr eaLnBrk="1" hangingPunct="1"/>
              <a:t>2</a:t>
            </a:fld>
            <a:endParaRPr lang="en-US" altLang="en-US" sz="1200" b="0" i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1pPr>
            <a:lvl2pPr marL="742950" indent="-28575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2pPr>
            <a:lvl3pPr marL="11430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3pPr>
            <a:lvl4pPr marL="16002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4pPr>
            <a:lvl5pPr marL="20574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5pPr>
            <a:lvl6pPr marL="25146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6pPr>
            <a:lvl7pPr marL="29718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7pPr>
            <a:lvl8pPr marL="34290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8pPr>
            <a:lvl9pPr marL="38862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9pPr>
          </a:lstStyle>
          <a:p>
            <a:pPr eaLnBrk="1" hangingPunct="1"/>
            <a:fld id="{2B464D4F-5B51-4B0C-9CEE-B59B92E97117}" type="slidenum">
              <a:rPr lang="ar-SA" altLang="en-US" sz="1200" b="0" i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pPr eaLnBrk="1" hangingPunct="1"/>
              <a:t>51</a:t>
            </a:fld>
            <a:endParaRPr lang="en-US" altLang="en-US" sz="1200" b="0" i="0" dirty="0">
              <a:solidFill>
                <a:prstClr val="black"/>
              </a:solidFill>
              <a:latin typeface="Arial" panose="020B0604020202020204" pitchFamily="34" charset="0"/>
              <a:cs typeface="Times New Roman" pitchFamily="18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algn="r" rtl="1" eaLnBrk="1" hangingPunct="1"/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6020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تخطيط مخصص">
    <p:bg>
      <p:bgPr>
        <a:blipFill dpi="0" rotWithShape="1">
          <a:blip r:embed="rId2" cstate="print">
            <a:alphaModFix amt="5000"/>
            <a:lum/>
          </a:blip>
          <a:srcRect/>
          <a:tile tx="-590550" ty="69850" sx="100000" sy="91000" flip="xy" algn="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>
          <a:xfrm>
            <a:off x="891540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Rectangle 12"/>
          <p:cNvSpPr/>
          <p:nvPr userDrawn="1"/>
        </p:nvSpPr>
        <p:spPr>
          <a:xfrm>
            <a:off x="891540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8" name="مستطيل مستدير الزوايا 23">
            <a:extLst>
              <a:ext uri="{FF2B5EF4-FFF2-40B4-BE49-F238E27FC236}">
                <a16:creationId xmlns:a16="http://schemas.microsoft.com/office/drawing/2014/main" id="{2D2F9525-91F7-3F4A-8592-7D8F45232DF0}"/>
              </a:ext>
            </a:extLst>
          </p:cNvPr>
          <p:cNvSpPr/>
          <p:nvPr userDrawn="1"/>
        </p:nvSpPr>
        <p:spPr>
          <a:xfrm>
            <a:off x="107504" y="116632"/>
            <a:ext cx="1571084" cy="45823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 </a:t>
            </a:r>
            <a:r>
              <a:rPr kumimoji="0" lang="ar-EG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1444 </a:t>
            </a:r>
            <a:endParaRPr kumimoji="0" lang="ar-EG" sz="18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مستطيل مستدير الزوايا 24">
            <a:extLst>
              <a:ext uri="{FF2B5EF4-FFF2-40B4-BE49-F238E27FC236}">
                <a16:creationId xmlns:a16="http://schemas.microsoft.com/office/drawing/2014/main" id="{2EE2F70C-8DA9-CC68-F986-3D6CFC210481}"/>
              </a:ext>
            </a:extLst>
          </p:cNvPr>
          <p:cNvSpPr/>
          <p:nvPr userDrawn="1"/>
        </p:nvSpPr>
        <p:spPr>
          <a:xfrm>
            <a:off x="6622356" y="116632"/>
            <a:ext cx="2414140" cy="5040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ar-SA" b="1" dirty="0">
                <a:solidFill>
                  <a:schemeClr val="bg2">
                    <a:lumMod val="10000"/>
                  </a:schemeClr>
                </a:solidFill>
              </a:rPr>
              <a:t>دار الحكمة</a:t>
            </a:r>
            <a:r>
              <a:rPr lang="ar-SA" b="1" dirty="0">
                <a:solidFill>
                  <a:schemeClr val="tx1"/>
                </a:solidFill>
              </a:rPr>
              <a:t> </a:t>
            </a:r>
            <a:r>
              <a:rPr lang="ar-EG" b="1" dirty="0">
                <a:solidFill>
                  <a:schemeClr val="tx1"/>
                </a:solidFill>
              </a:rPr>
              <a:t>– </a:t>
            </a:r>
            <a:r>
              <a:rPr lang="ar-SA" b="1" dirty="0">
                <a:solidFill>
                  <a:schemeClr val="tx1"/>
                </a:solidFill>
              </a:rPr>
              <a:t>موريشيوس</a:t>
            </a:r>
          </a:p>
          <a:p>
            <a:pPr algn="ctr"/>
            <a:r>
              <a:rPr lang="en-US" sz="1400" b="1" i="0" dirty="0">
                <a:solidFill>
                  <a:srgbClr val="C00000"/>
                </a:solidFill>
                <a:latin typeface="inherit"/>
              </a:rPr>
              <a:t>Dar Al-Hikmah - Mauritius</a:t>
            </a:r>
            <a:endParaRPr lang="en-US" sz="1400" b="1" i="0" dirty="0">
              <a:solidFill>
                <a:srgbClr val="C00000"/>
              </a:solidFill>
              <a:latin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222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/>
          <p:cNvGrpSpPr/>
          <p:nvPr userDrawn="1"/>
        </p:nvGrpSpPr>
        <p:grpSpPr>
          <a:xfrm>
            <a:off x="85736" y="4437112"/>
            <a:ext cx="2065663" cy="1885348"/>
            <a:chOff x="85736" y="4437112"/>
            <a:chExt cx="2065663" cy="1885348"/>
          </a:xfrm>
        </p:grpSpPr>
        <p:pic>
          <p:nvPicPr>
            <p:cNvPr id="3" name="صورة 2"/>
            <p:cNvPicPr>
              <a:picLocks noChangeAspect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31" t="46896" r="12800" b="14023"/>
            <a:stretch/>
          </p:blipFill>
          <p:spPr>
            <a:xfrm>
              <a:off x="85736" y="4437112"/>
              <a:ext cx="2065663" cy="1512168"/>
            </a:xfrm>
            <a:prstGeom prst="rect">
              <a:avLst/>
            </a:prstGeom>
          </p:spPr>
        </p:pic>
        <p:sp>
          <p:nvSpPr>
            <p:cNvPr id="4" name="Text Box 6"/>
            <p:cNvSpPr txBox="1"/>
            <p:nvPr userDrawn="1"/>
          </p:nvSpPr>
          <p:spPr>
            <a:xfrm>
              <a:off x="179512" y="5801805"/>
              <a:ext cx="1968698" cy="52065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1" i="0" u="none" strike="noStrike" kern="1200" cap="none" spc="0" baseline="0" dirty="0" err="1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dr.ali.easa</a:t>
              </a:r>
              <a:r>
                <a:rPr lang="en-US" sz="1100" b="1" i="0" u="none" strike="noStrike" kern="1200" cap="none" spc="0" baseline="0" dirty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 @ gmail.com</a:t>
              </a:r>
            </a:p>
            <a:p>
              <a:pPr marL="0" marR="0" lvl="0" indent="0" algn="ctr" defTabSz="914400" rtl="1" fontAlgn="auto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AU" sz="1100" b="1" i="0" u="none" strike="noStrike" kern="1200" cap="none" spc="0" baseline="0" dirty="0">
                  <a:solidFill>
                    <a:srgbClr val="C00000"/>
                  </a:solidFill>
                  <a:uFillTx/>
                  <a:latin typeface="Arial" pitchFamily="34"/>
                  <a:cs typeface="Arial" pitchFamily="34"/>
                </a:rPr>
                <a:t>+966-505-703-203</a:t>
              </a:r>
              <a:endParaRPr lang="en-US" sz="1100" b="1" i="0" u="none" strike="noStrike" kern="1200" cap="none" spc="0" baseline="0" dirty="0">
                <a:solidFill>
                  <a:srgbClr val="C00000"/>
                </a:solidFill>
                <a:uFillTx/>
                <a:latin typeface="Arial" pitchFamily="34"/>
                <a:cs typeface="Arial" pitchFamily="34"/>
              </a:endParaRPr>
            </a:p>
          </p:txBody>
        </p:sp>
      </p:grpSp>
      <p:pic>
        <p:nvPicPr>
          <p:cNvPr id="8" name="Picture 2" descr="ÙØªÙØ¬Ø© Ø¨Ø­Ø« Ø§ÙØµÙØ± Ø¹Ù Ø´Ø¹Ø§Ø± Ø§ÙÙØ¯ÙØ© Ø§ÙØ¹Ø§ÙÙÙØ© ÙÙØ´Ø¨Ø§Ø¨ Ø§ÙØ§Ø³ÙØ§ÙÙ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476" y="24022"/>
            <a:ext cx="1023996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رابط مستقيم 10"/>
          <p:cNvCxnSpPr/>
          <p:nvPr userDrawn="1"/>
        </p:nvCxnSpPr>
        <p:spPr>
          <a:xfrm>
            <a:off x="12636" y="908720"/>
            <a:ext cx="8928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صورة 8" descr="صورة تحتوي على نص, قنطرة&#10;&#10;تم إنشاء الوصف تلقائياً">
            <a:extLst>
              <a:ext uri="{FF2B5EF4-FFF2-40B4-BE49-F238E27FC236}">
                <a16:creationId xmlns:a16="http://schemas.microsoft.com/office/drawing/2014/main" id="{1A9D721F-89E7-0240-4FD0-4B5A6DE8B6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81" y="72711"/>
            <a:ext cx="491735" cy="792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47E93C8B-F296-AF0B-3BD9-2C51C035F12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80457" y="2870304"/>
            <a:ext cx="1566808" cy="156680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23ED31E-EC30-ECF0-FCE7-54DB0D9320E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253652" y="5779869"/>
            <a:ext cx="4846740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47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/>
          <p:cNvGrpSpPr/>
          <p:nvPr userDrawn="1"/>
        </p:nvGrpSpPr>
        <p:grpSpPr>
          <a:xfrm>
            <a:off x="85736" y="4437112"/>
            <a:ext cx="2065663" cy="1885348"/>
            <a:chOff x="85736" y="4437112"/>
            <a:chExt cx="2065663" cy="1885348"/>
          </a:xfrm>
        </p:grpSpPr>
        <p:pic>
          <p:nvPicPr>
            <p:cNvPr id="3" name="صورة 2"/>
            <p:cNvPicPr>
              <a:picLocks noChangeAspect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31" t="46896" r="12800" b="14023"/>
            <a:stretch/>
          </p:blipFill>
          <p:spPr>
            <a:xfrm>
              <a:off x="85736" y="4437112"/>
              <a:ext cx="2065663" cy="1512168"/>
            </a:xfrm>
            <a:prstGeom prst="rect">
              <a:avLst/>
            </a:prstGeom>
          </p:spPr>
        </p:pic>
        <p:sp>
          <p:nvSpPr>
            <p:cNvPr id="4" name="Text Box 6"/>
            <p:cNvSpPr txBox="1"/>
            <p:nvPr userDrawn="1"/>
          </p:nvSpPr>
          <p:spPr>
            <a:xfrm>
              <a:off x="179512" y="5801805"/>
              <a:ext cx="1968698" cy="52065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1" i="0" u="none" strike="noStrike" kern="1200" cap="none" spc="0" baseline="0" dirty="0" err="1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dr.ali.easa</a:t>
              </a:r>
              <a:r>
                <a:rPr lang="en-US" sz="1100" b="1" i="0" u="none" strike="noStrike" kern="1200" cap="none" spc="0" baseline="0" dirty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 @ gmail.com</a:t>
              </a:r>
            </a:p>
            <a:p>
              <a:pPr marL="0" marR="0" lvl="0" indent="0" algn="ctr" defTabSz="914400" rtl="1" fontAlgn="auto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AU" sz="1100" b="1" i="0" u="none" strike="noStrike" kern="1200" cap="none" spc="0" baseline="0" dirty="0">
                  <a:solidFill>
                    <a:srgbClr val="C00000"/>
                  </a:solidFill>
                  <a:uFillTx/>
                  <a:latin typeface="Arial" pitchFamily="34"/>
                  <a:cs typeface="Arial" pitchFamily="34"/>
                </a:rPr>
                <a:t>+966-505-703-203</a:t>
              </a:r>
              <a:endParaRPr lang="en-US" sz="1100" b="1" i="0" u="none" strike="noStrike" kern="1200" cap="none" spc="0" baseline="0" dirty="0">
                <a:solidFill>
                  <a:srgbClr val="C00000"/>
                </a:solidFill>
                <a:uFillTx/>
                <a:latin typeface="Arial" pitchFamily="34"/>
                <a:cs typeface="Arial" pitchFamily="34"/>
              </a:endParaRPr>
            </a:p>
          </p:txBody>
        </p:sp>
      </p:grpSp>
      <p:pic>
        <p:nvPicPr>
          <p:cNvPr id="8" name="Picture 2" descr="ÙØªÙØ¬Ø© Ø¨Ø­Ø« Ø§ÙØµÙØ± Ø¹Ù Ø´Ø¹Ø§Ø± Ø§ÙÙØ¯ÙØ© Ø§ÙØ¹Ø§ÙÙÙØ© ÙÙØ´Ø¨Ø§Ø¨ Ø§ÙØ§Ø³ÙØ§ÙÙ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476" y="24022"/>
            <a:ext cx="1023996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رابط مستقيم 10"/>
          <p:cNvCxnSpPr/>
          <p:nvPr userDrawn="1"/>
        </p:nvCxnSpPr>
        <p:spPr>
          <a:xfrm>
            <a:off x="12636" y="908720"/>
            <a:ext cx="8928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صورة 8" descr="صورة تحتوي على نص, قنطرة&#10;&#10;تم إنشاء الوصف تلقائياً">
            <a:extLst>
              <a:ext uri="{FF2B5EF4-FFF2-40B4-BE49-F238E27FC236}">
                <a16:creationId xmlns:a16="http://schemas.microsoft.com/office/drawing/2014/main" id="{1A9D721F-89E7-0240-4FD0-4B5A6DE8B6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81" y="72711"/>
            <a:ext cx="491735" cy="792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47E93C8B-F296-AF0B-3BD9-2C51C035F12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80457" y="2645596"/>
            <a:ext cx="1566808" cy="156680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23ED31E-EC30-ECF0-FCE7-54DB0D9320E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419872" y="5779869"/>
            <a:ext cx="4846740" cy="542591"/>
          </a:xfrm>
          <a:prstGeom prst="rect">
            <a:avLst/>
          </a:prstGeom>
        </p:spPr>
      </p:pic>
      <p:sp>
        <p:nvSpPr>
          <p:cNvPr id="10" name="عنوان فرعي 2">
            <a:extLst>
              <a:ext uri="{FF2B5EF4-FFF2-40B4-BE49-F238E27FC236}">
                <a16:creationId xmlns:a16="http://schemas.microsoft.com/office/drawing/2014/main" id="{35FD5917-0414-1B7B-821F-4F497C7F7285}"/>
              </a:ext>
            </a:extLst>
          </p:cNvPr>
          <p:cNvSpPr txBox="1">
            <a:spLocks/>
          </p:cNvSpPr>
          <p:nvPr userDrawn="1"/>
        </p:nvSpPr>
        <p:spPr>
          <a:xfrm>
            <a:off x="1876858" y="28723"/>
            <a:ext cx="5431446" cy="460232"/>
          </a:xfrm>
          <a:prstGeom prst="rect">
            <a:avLst/>
          </a:prstGeom>
        </p:spPr>
        <p:txBody>
          <a:bodyPr/>
          <a:lstStyle>
            <a:defPPr>
              <a:defRPr lang="ar-SA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2800" spc="-150">
                <a:solidFill>
                  <a:srgbClr val="C00000"/>
                </a:solidFill>
                <a:cs typeface="PT Bold Heading" pitchFamily="2" charset="-7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sz="2800" b="0" dirty="0">
                <a:solidFill>
                  <a:srgbClr val="002060"/>
                </a:solidFill>
                <a:cs typeface="+mn-cs"/>
              </a:rPr>
              <a:t>How to be successful in your call to God?</a:t>
            </a:r>
            <a:endParaRPr lang="ar-SA" sz="2800" b="0" dirty="0">
              <a:solidFill>
                <a:srgbClr val="002060"/>
              </a:solidFill>
              <a:cs typeface="+mn-cs"/>
            </a:endParaRPr>
          </a:p>
          <a:p>
            <a:endParaRPr lang="ar-SA" sz="2800" b="0" dirty="0">
              <a:solidFill>
                <a:srgbClr val="002060"/>
              </a:solidFill>
              <a:cs typeface="+mn-cs"/>
            </a:endParaRPr>
          </a:p>
        </p:txBody>
      </p:sp>
      <p:sp>
        <p:nvSpPr>
          <p:cNvPr id="12" name="عنوان فرعي 2">
            <a:extLst>
              <a:ext uri="{FF2B5EF4-FFF2-40B4-BE49-F238E27FC236}">
                <a16:creationId xmlns:a16="http://schemas.microsoft.com/office/drawing/2014/main" id="{A337DD6A-9F35-77BD-F8BD-3F963EA243E5}"/>
              </a:ext>
            </a:extLst>
          </p:cNvPr>
          <p:cNvSpPr txBox="1">
            <a:spLocks/>
          </p:cNvSpPr>
          <p:nvPr userDrawn="1"/>
        </p:nvSpPr>
        <p:spPr>
          <a:xfrm>
            <a:off x="2612458" y="404664"/>
            <a:ext cx="3919083" cy="506255"/>
          </a:xfrm>
          <a:prstGeom prst="rect">
            <a:avLst/>
          </a:prstGeom>
        </p:spPr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2800" spc="-150" dirty="0">
                <a:solidFill>
                  <a:srgbClr val="0070C0"/>
                </a:solidFill>
                <a:cs typeface="+mn-cs"/>
              </a:rPr>
              <a:t>كيف تكوني ناجحة في دعوتك إلى الله؟ </a:t>
            </a:r>
          </a:p>
        </p:txBody>
      </p:sp>
    </p:spTree>
    <p:extLst>
      <p:ext uri="{BB962C8B-B14F-4D97-AF65-F5344CB8AC3E}">
        <p14:creationId xmlns:p14="http://schemas.microsoft.com/office/powerpoint/2010/main" val="3911069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كائن 1">
            <a:extLst>
              <a:ext uri="{FF2B5EF4-FFF2-40B4-BE49-F238E27FC236}">
                <a16:creationId xmlns:a16="http://schemas.microsoft.com/office/drawing/2014/main" id="{8A5C6B14-246D-8338-7101-A59216F1F052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475725427"/>
              </p:ext>
            </p:extLst>
          </p:nvPr>
        </p:nvGraphicFramePr>
        <p:xfrm>
          <a:off x="1907704" y="1484784"/>
          <a:ext cx="5472608" cy="3867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19769" imgH="5667167" progId="AcroExch.Document.DC">
                  <p:embed/>
                </p:oleObj>
              </mc:Choice>
              <mc:Fallback>
                <p:oleObj name="Acrobat Document" r:id="rId2" imgW="8019769" imgH="5667167" progId="AcroExch.Document.DC">
                  <p:embed/>
                  <p:pic>
                    <p:nvPicPr>
                      <p:cNvPr id="2" name="كائن 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07704" y="1484784"/>
                        <a:ext cx="5472608" cy="3867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79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27"/>
          <p:cNvSpPr>
            <a:spLocks noChangeShapeType="1"/>
          </p:cNvSpPr>
          <p:nvPr userDrawn="1"/>
        </p:nvSpPr>
        <p:spPr bwMode="auto">
          <a:xfrm flipV="1">
            <a:off x="-4763" y="116632"/>
            <a:ext cx="9142413" cy="34925"/>
          </a:xfrm>
          <a:prstGeom prst="line">
            <a:avLst/>
          </a:prstGeom>
          <a:noFill/>
          <a:ln w="57150">
            <a:solidFill>
              <a:srgbClr val="F8F8F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12" name="Line 28"/>
          <p:cNvSpPr>
            <a:spLocks noChangeShapeType="1"/>
          </p:cNvSpPr>
          <p:nvPr userDrawn="1"/>
        </p:nvSpPr>
        <p:spPr bwMode="auto">
          <a:xfrm flipV="1">
            <a:off x="-4763" y="908720"/>
            <a:ext cx="9142413" cy="34925"/>
          </a:xfrm>
          <a:prstGeom prst="line">
            <a:avLst/>
          </a:prstGeom>
          <a:noFill/>
          <a:ln w="57150">
            <a:solidFill>
              <a:srgbClr val="F8F8F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/>
          </a:p>
        </p:txBody>
      </p:sp>
      <p:cxnSp>
        <p:nvCxnSpPr>
          <p:cNvPr id="13" name="رابط مستقيم 12"/>
          <p:cNvCxnSpPr/>
          <p:nvPr userDrawn="1"/>
        </p:nvCxnSpPr>
        <p:spPr>
          <a:xfrm flipH="1">
            <a:off x="0" y="6381328"/>
            <a:ext cx="91440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مربع نص 14"/>
          <p:cNvSpPr txBox="1"/>
          <p:nvPr userDrawn="1"/>
        </p:nvSpPr>
        <p:spPr>
          <a:xfrm>
            <a:off x="532816" y="6562415"/>
            <a:ext cx="1878944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1">
            <a:spAutoFit/>
          </a:bodyPr>
          <a:lstStyle/>
          <a:p>
            <a:pPr algn="l" rtl="0">
              <a:tabLst/>
            </a:pPr>
            <a:r>
              <a:rPr lang="en-US" sz="1400" b="1" kern="12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Dr.</a:t>
            </a:r>
            <a:r>
              <a:rPr lang="en-US" sz="1400" b="1" kern="1200" baseline="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ALI EASA AL ZAHRANI</a:t>
            </a:r>
            <a:endParaRPr lang="ar-EG" sz="1400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مربع نص 15"/>
          <p:cNvSpPr txBox="1"/>
          <p:nvPr userDrawn="1"/>
        </p:nvSpPr>
        <p:spPr>
          <a:xfrm>
            <a:off x="-4997" y="6455047"/>
            <a:ext cx="5378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fld id="{E190D9FE-6576-4CCC-9B08-9D90BE18A1B3}" type="slidenum">
              <a:rPr lang="en-US" sz="2000" b="1" kern="1200" smtClean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‹#›</a:t>
            </a:fld>
            <a:endParaRPr lang="ar-EG" sz="2000" b="1" kern="1200" dirty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مربع نص 16"/>
          <p:cNvSpPr txBox="1"/>
          <p:nvPr userDrawn="1"/>
        </p:nvSpPr>
        <p:spPr>
          <a:xfrm>
            <a:off x="2381331" y="6502658"/>
            <a:ext cx="183062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en-US" sz="1400" u="sng" dirty="0">
                <a:solidFill>
                  <a:srgbClr val="0070C0"/>
                </a:solidFill>
              </a:rPr>
              <a:t>dr.ali.easa@gmail.com</a:t>
            </a:r>
            <a:endParaRPr lang="ar-SA" sz="1400" u="sng" dirty="0">
              <a:solidFill>
                <a:srgbClr val="0070C0"/>
              </a:solidFill>
            </a:endParaRPr>
          </a:p>
        </p:txBody>
      </p:sp>
      <p:sp>
        <p:nvSpPr>
          <p:cNvPr id="18" name="مربع نص 17"/>
          <p:cNvSpPr txBox="1"/>
          <p:nvPr userDrawn="1"/>
        </p:nvSpPr>
        <p:spPr>
          <a:xfrm>
            <a:off x="8539894" y="6413266"/>
            <a:ext cx="44435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51</a:t>
            </a:r>
            <a:endParaRPr lang="ar-SA" sz="2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مربع نص 18"/>
          <p:cNvSpPr txBox="1"/>
          <p:nvPr userDrawn="1"/>
        </p:nvSpPr>
        <p:spPr>
          <a:xfrm>
            <a:off x="4211959" y="6580070"/>
            <a:ext cx="2160241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1">
            <a:spAutoFit/>
          </a:bodyPr>
          <a:lstStyle>
            <a:defPPr>
              <a:defRPr lang="ar-SA"/>
            </a:defPPr>
            <a:lvl1pPr algn="l">
              <a:tabLst/>
              <a:defRPr sz="170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 algn="ctr" rtl="0"/>
            <a:r>
              <a:rPr lang="en-US" sz="1200" dirty="0"/>
              <a:t>ARAB BOARD Member &amp; expert</a:t>
            </a:r>
            <a:endParaRPr lang="ar-EG" sz="1200" dirty="0"/>
          </a:p>
        </p:txBody>
      </p:sp>
      <p:sp>
        <p:nvSpPr>
          <p:cNvPr id="20" name="مربع نص 19"/>
          <p:cNvSpPr txBox="1"/>
          <p:nvPr userDrawn="1"/>
        </p:nvSpPr>
        <p:spPr>
          <a:xfrm>
            <a:off x="6372200" y="6566430"/>
            <a:ext cx="2232248" cy="184666"/>
          </a:xfrm>
          <a:prstGeom prst="rect">
            <a:avLst/>
          </a:prstGeom>
          <a:noFill/>
        </p:spPr>
        <p:txBody>
          <a:bodyPr wrap="square" lIns="0" tIns="0" rIns="0" bIns="0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US" sz="1200" b="0" i="0" u="sng" dirty="0">
                <a:solidFill>
                  <a:srgbClr val="1A0DAB"/>
                </a:solidFill>
                <a:effectLst/>
                <a:latin typeface="Helvetica Neue"/>
              </a:rPr>
              <a:t>ACA Academy consultant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7" r:id="rId2"/>
    <p:sldLayoutId id="2147483669" r:id="rId3"/>
    <p:sldLayoutId id="2147483670" r:id="rId4"/>
    <p:sldLayoutId id="2147483671" r:id="rId5"/>
  </p:sldLayoutIdLst>
  <p:hf hdr="0" ft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9.jpg"/><Relationship Id="rId3" Type="http://schemas.openxmlformats.org/officeDocument/2006/relationships/image" Target="../media/image45.jpeg"/><Relationship Id="rId7" Type="http://schemas.openxmlformats.org/officeDocument/2006/relationships/image" Target="../media/image16.png"/><Relationship Id="rId12" Type="http://schemas.microsoft.com/office/2007/relationships/hdphoto" Target="../media/hdphoto3.wdp"/><Relationship Id="rId2" Type="http://schemas.openxmlformats.org/officeDocument/2006/relationships/image" Target="../media/image44.jp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48.jpeg"/><Relationship Id="rId5" Type="http://schemas.microsoft.com/office/2007/relationships/hdphoto" Target="../media/hdphoto2.wdp"/><Relationship Id="rId1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17.png"/><Relationship Id="rId1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hyperlink" Target="https://dralieasa.com/T12.xlsx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18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61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quran.ksu.edu.sa/index.php#aya=20_117" TargetMode="External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ndependent.academia.edu/KameliaHelmy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mwddah.com/Language/AR/Articles/ArticlesDetails?NewsID=3465" TargetMode="External"/><Relationship Id="rId7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gif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quran.ksu.edu.sa/index.php#aya=4_21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59.png"/><Relationship Id="rId3" Type="http://schemas.openxmlformats.org/officeDocument/2006/relationships/image" Target="../media/image68.png"/><Relationship Id="rId7" Type="http://schemas.openxmlformats.org/officeDocument/2006/relationships/image" Target="../media/image74.png"/><Relationship Id="rId12" Type="http://schemas.openxmlformats.org/officeDocument/2006/relationships/image" Target="../media/image33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quran.ksu.edu.sa/index.php#aya=51_56" TargetMode="External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9.png"/><Relationship Id="rId4" Type="http://schemas.openxmlformats.org/officeDocument/2006/relationships/image" Target="../media/image28.emf"/><Relationship Id="rId9" Type="http://schemas.openxmlformats.org/officeDocument/2006/relationships/hyperlink" Target="http://quran.ksu.edu.sa/index.php#aya=6_162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dralieasa.com/HSA76.pdf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hyperlink" Target="https://dralieasa.com/HSF76.pdf" TargetMode="External"/><Relationship Id="rId4" Type="http://schemas.openxmlformats.org/officeDocument/2006/relationships/hyperlink" Target="https://dralieasa.com/HSE76.pdf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مجموعة 47"/>
          <p:cNvGrpSpPr/>
          <p:nvPr/>
        </p:nvGrpSpPr>
        <p:grpSpPr>
          <a:xfrm>
            <a:off x="2627784" y="3934825"/>
            <a:ext cx="4752528" cy="902194"/>
            <a:chOff x="3114427" y="4379953"/>
            <a:chExt cx="4752528" cy="902194"/>
          </a:xfrm>
        </p:grpSpPr>
        <p:pic>
          <p:nvPicPr>
            <p:cNvPr id="49" name="صورة 48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24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4427" y="4379953"/>
              <a:ext cx="4752528" cy="902194"/>
            </a:xfrm>
            <a:prstGeom prst="rect">
              <a:avLst/>
            </a:prstGeom>
          </p:spPr>
        </p:pic>
        <p:sp>
          <p:nvSpPr>
            <p:cNvPr id="50" name="مربع نص 49"/>
            <p:cNvSpPr txBox="1"/>
            <p:nvPr/>
          </p:nvSpPr>
          <p:spPr>
            <a:xfrm rot="20388085">
              <a:off x="6388313" y="4550740"/>
              <a:ext cx="1156086" cy="40011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SA" sz="2000" b="1" dirty="0">
                  <a:solidFill>
                    <a:schemeClr val="tx1"/>
                  </a:solidFill>
                </a:rPr>
                <a:t>موريشيوس</a:t>
              </a:r>
              <a:endParaRPr lang="ar-SA" sz="2000" b="1" dirty="0"/>
            </a:p>
          </p:txBody>
        </p:sp>
        <p:sp>
          <p:nvSpPr>
            <p:cNvPr id="51" name="مربع نص 50"/>
            <p:cNvSpPr txBox="1"/>
            <p:nvPr/>
          </p:nvSpPr>
          <p:spPr>
            <a:xfrm>
              <a:off x="3652300" y="4418051"/>
              <a:ext cx="2489784" cy="830997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ctr"/>
              <a:r>
                <a:rPr lang="ar-SA" sz="2400" b="1" dirty="0"/>
                <a:t>3-6/ محرم/ 1444هـ</a:t>
              </a:r>
            </a:p>
            <a:p>
              <a:pPr algn="ctr" rtl="0"/>
              <a:r>
                <a:rPr lang="en-US" sz="2400" b="1" dirty="0"/>
                <a:t>1- 4/Aug/2022</a:t>
              </a:r>
              <a:endParaRPr lang="ar-SA" sz="2400" b="1" dirty="0"/>
            </a:p>
          </p:txBody>
        </p:sp>
        <p:sp>
          <p:nvSpPr>
            <p:cNvPr id="52" name="مستطيل 51"/>
            <p:cNvSpPr/>
            <p:nvPr/>
          </p:nvSpPr>
          <p:spPr>
            <a:xfrm rot="20381319">
              <a:off x="6683821" y="4850515"/>
              <a:ext cx="10118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0" dirty="0">
                  <a:solidFill>
                    <a:srgbClr val="C00000"/>
                  </a:solidFill>
                  <a:latin typeface="inherit"/>
                </a:rPr>
                <a:t>Mauritius</a:t>
              </a:r>
              <a:endParaRPr lang="ar-SA" sz="1600" b="1" dirty="0"/>
            </a:p>
          </p:txBody>
        </p:sp>
      </p:grpSp>
      <p:sp>
        <p:nvSpPr>
          <p:cNvPr id="24" name="مستطيل مستدير الزوايا 23"/>
          <p:cNvSpPr/>
          <p:nvPr/>
        </p:nvSpPr>
        <p:spPr>
          <a:xfrm>
            <a:off x="228039" y="1052736"/>
            <a:ext cx="1728192" cy="5040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 </a:t>
            </a:r>
            <a:r>
              <a:rPr kumimoji="0" lang="ar-EG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1444 </a:t>
            </a:r>
            <a:endParaRPr kumimoji="0" lang="ar-EG" sz="18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مستطيل مستدير الزوايا 24"/>
          <p:cNvSpPr/>
          <p:nvPr/>
        </p:nvSpPr>
        <p:spPr>
          <a:xfrm>
            <a:off x="6406332" y="1052736"/>
            <a:ext cx="2414140" cy="5040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ar-SA" b="1" dirty="0">
                <a:solidFill>
                  <a:schemeClr val="bg2">
                    <a:lumMod val="10000"/>
                  </a:schemeClr>
                </a:solidFill>
              </a:rPr>
              <a:t>دار الحكمة</a:t>
            </a:r>
            <a:r>
              <a:rPr lang="ar-SA" b="1" dirty="0">
                <a:solidFill>
                  <a:schemeClr val="tx1"/>
                </a:solidFill>
              </a:rPr>
              <a:t> </a:t>
            </a:r>
            <a:r>
              <a:rPr lang="ar-EG" b="1" dirty="0">
                <a:solidFill>
                  <a:schemeClr val="tx1"/>
                </a:solidFill>
              </a:rPr>
              <a:t>– </a:t>
            </a:r>
            <a:r>
              <a:rPr lang="ar-SA" b="1" dirty="0">
                <a:solidFill>
                  <a:schemeClr val="tx1"/>
                </a:solidFill>
              </a:rPr>
              <a:t>موريشيوس</a:t>
            </a:r>
          </a:p>
          <a:p>
            <a:pPr algn="ctr"/>
            <a:r>
              <a:rPr lang="en-US" sz="1400" b="1" i="0" dirty="0">
                <a:solidFill>
                  <a:srgbClr val="C00000"/>
                </a:solidFill>
                <a:latin typeface="inherit"/>
              </a:rPr>
              <a:t>Dar Al-Hikmah - Mauritius</a:t>
            </a:r>
            <a:endParaRPr lang="en-US" sz="1400" b="1" i="0" dirty="0">
              <a:solidFill>
                <a:srgbClr val="C00000"/>
              </a:solidFill>
              <a:latin typeface="Segoe UI Historic" panose="020B0502040204020203" pitchFamily="34" charset="0"/>
            </a:endParaRPr>
          </a:p>
        </p:txBody>
      </p:sp>
      <p:sp>
        <p:nvSpPr>
          <p:cNvPr id="27" name="عنوان فرعي 2"/>
          <p:cNvSpPr txBox="1">
            <a:spLocks/>
          </p:cNvSpPr>
          <p:nvPr/>
        </p:nvSpPr>
        <p:spPr>
          <a:xfrm>
            <a:off x="827584" y="2348880"/>
            <a:ext cx="7272808" cy="506255"/>
          </a:xfrm>
          <a:prstGeom prst="rect">
            <a:avLst/>
          </a:prstGeom>
        </p:spPr>
        <p:txBody>
          <a:bodyPr/>
          <a:lstStyle>
            <a:defPPr>
              <a:defRPr lang="ar-SA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2800" spc="-150">
                <a:solidFill>
                  <a:srgbClr val="C00000"/>
                </a:solidFill>
                <a:cs typeface="PT Bold Heading" pitchFamily="2" charset="-7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rtl="0"/>
            <a:r>
              <a:rPr lang="en-US" sz="2400" b="1" spc="0" dirty="0">
                <a:solidFill>
                  <a:srgbClr val="002060"/>
                </a:solidFill>
              </a:rPr>
              <a:t>How TO BE SUCCESSFUL IN YOUR INVIATION TO ALLAH?</a:t>
            </a:r>
            <a:endParaRPr lang="ar-SA" sz="2400" b="1" spc="0" dirty="0">
              <a:solidFill>
                <a:srgbClr val="002060"/>
              </a:solidFill>
            </a:endParaRPr>
          </a:p>
          <a:p>
            <a:pPr rtl="0"/>
            <a:endParaRPr lang="ar-SA" sz="2400" b="1" spc="0" dirty="0">
              <a:solidFill>
                <a:srgbClr val="002060"/>
              </a:solidFill>
            </a:endParaRPr>
          </a:p>
        </p:txBody>
      </p:sp>
      <p:sp>
        <p:nvSpPr>
          <p:cNvPr id="28" name="عنوان فرعي 2"/>
          <p:cNvSpPr txBox="1">
            <a:spLocks/>
          </p:cNvSpPr>
          <p:nvPr/>
        </p:nvSpPr>
        <p:spPr>
          <a:xfrm>
            <a:off x="2541474" y="3010498"/>
            <a:ext cx="4664332" cy="506255"/>
          </a:xfrm>
          <a:prstGeom prst="rect">
            <a:avLst/>
          </a:prstGeom>
        </p:spPr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2400" dirty="0">
                <a:solidFill>
                  <a:srgbClr val="0070C0"/>
                </a:solidFill>
                <a:cs typeface="PT Bold Heading" pitchFamily="2" charset="-78"/>
              </a:rPr>
              <a:t>كيف تكوني ناجحة في دعوتك إلى الله؟ 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28833BA-6CD6-3440-4165-50CF77F29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544" y="188880"/>
            <a:ext cx="2866912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AA1787EE-28AC-17E4-228D-D903CB42EDEC}"/>
              </a:ext>
            </a:extLst>
          </p:cNvPr>
          <p:cNvGrpSpPr/>
          <p:nvPr/>
        </p:nvGrpSpPr>
        <p:grpSpPr>
          <a:xfrm>
            <a:off x="7569419" y="2855135"/>
            <a:ext cx="1440847" cy="1409169"/>
            <a:chOff x="7468427" y="2976753"/>
            <a:chExt cx="1440847" cy="1409169"/>
          </a:xfrm>
        </p:grpSpPr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BFC529A6-7642-0DEC-FEC6-B0FDEE2EC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68427" y="2976753"/>
              <a:ext cx="1440847" cy="1080000"/>
            </a:xfrm>
            <a:prstGeom prst="rect">
              <a:avLst/>
            </a:prstGeom>
          </p:spPr>
        </p:pic>
        <p:sp>
          <p:nvSpPr>
            <p:cNvPr id="13" name="مربع نص 12">
              <a:extLst>
                <a:ext uri="{FF2B5EF4-FFF2-40B4-BE49-F238E27FC236}">
                  <a16:creationId xmlns:a16="http://schemas.microsoft.com/office/drawing/2014/main" id="{9FB18A83-FEAD-75B9-50E3-64F57FAA4F0D}"/>
                </a:ext>
              </a:extLst>
            </p:cNvPr>
            <p:cNvSpPr txBox="1"/>
            <p:nvPr/>
          </p:nvSpPr>
          <p:spPr>
            <a:xfrm>
              <a:off x="7581660" y="4016590"/>
              <a:ext cx="1037463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1">
              <a:spAutoFit/>
            </a:bodyPr>
            <a:lstStyle/>
            <a:p>
              <a:pPr algn="ctr"/>
              <a:r>
                <a:rPr lang="ar-SA" dirty="0"/>
                <a:t>شكر وتقدير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008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>
            <a:extLst>
              <a:ext uri="{FF2B5EF4-FFF2-40B4-BE49-F238E27FC236}">
                <a16:creationId xmlns:a16="http://schemas.microsoft.com/office/drawing/2014/main" id="{A1DA924F-44B8-C26D-C1A4-815869826B44}"/>
              </a:ext>
            </a:extLst>
          </p:cNvPr>
          <p:cNvSpPr/>
          <p:nvPr/>
        </p:nvSpPr>
        <p:spPr>
          <a:xfrm>
            <a:off x="3753855" y="4077072"/>
            <a:ext cx="177805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sz="2800" b="1" dirty="0"/>
              <a:t>تمرين التركيز</a:t>
            </a:r>
            <a:endParaRPr lang="ar-SA" sz="2800" dirty="0"/>
          </a:p>
        </p:txBody>
      </p:sp>
      <p:sp>
        <p:nvSpPr>
          <p:cNvPr id="2" name="مستطيل 1"/>
          <p:cNvSpPr/>
          <p:nvPr/>
        </p:nvSpPr>
        <p:spPr>
          <a:xfrm>
            <a:off x="3108503" y="260648"/>
            <a:ext cx="2916183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sz="2800" b="1" dirty="0"/>
              <a:t>اعادة التوزيع والتخطيط</a:t>
            </a:r>
            <a:endParaRPr lang="ar-SA" sz="2800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692" y="2636912"/>
            <a:ext cx="1872208" cy="1872208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92896"/>
            <a:ext cx="1872208" cy="187220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77072"/>
            <a:ext cx="1872208" cy="187220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077072"/>
            <a:ext cx="1872208" cy="187220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427" y="2855621"/>
            <a:ext cx="1219200" cy="1219200"/>
          </a:xfrm>
          <a:prstGeom prst="rect">
            <a:avLst/>
          </a:prstGeom>
        </p:spPr>
      </p:pic>
      <p:grpSp>
        <p:nvGrpSpPr>
          <p:cNvPr id="8" name="مجموعة 7"/>
          <p:cNvGrpSpPr/>
          <p:nvPr/>
        </p:nvGrpSpPr>
        <p:grpSpPr>
          <a:xfrm>
            <a:off x="3479355" y="871556"/>
            <a:ext cx="2160240" cy="1728192"/>
            <a:chOff x="3835741" y="3320515"/>
            <a:chExt cx="2218252" cy="2592289"/>
          </a:xfrm>
        </p:grpSpPr>
        <p:pic>
          <p:nvPicPr>
            <p:cNvPr id="9" name="صورة 8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backgroundMark x1="68852" y1="7014" x2="68852" y2="7014"/>
                          <a14:backgroundMark x1="84778" y1="20842" x2="84778" y2="20842"/>
                          <a14:backgroundMark x1="71897" y1="24048" x2="71897" y2="24048"/>
                          <a14:backgroundMark x1="20843" y1="77555" x2="20843" y2="77555"/>
                          <a14:backgroundMark x1="3044" y1="76353" x2="3044" y2="76353"/>
                          <a14:backgroundMark x1="81733" y1="97194" x2="81733" y2="971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44603">
              <a:off x="3835741" y="3320515"/>
              <a:ext cx="2218252" cy="2592289"/>
            </a:xfrm>
            <a:prstGeom prst="rect">
              <a:avLst/>
            </a:prstGeom>
          </p:spPr>
        </p:pic>
        <p:sp>
          <p:nvSpPr>
            <p:cNvPr id="10" name="مستطيل 9"/>
            <p:cNvSpPr/>
            <p:nvPr/>
          </p:nvSpPr>
          <p:spPr>
            <a:xfrm rot="1896427">
              <a:off x="3838051" y="4434906"/>
              <a:ext cx="1694886" cy="46166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ar-SA" sz="14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د. علي بن عيسى </a:t>
              </a:r>
            </a:p>
          </p:txBody>
        </p:sp>
      </p:grpSp>
      <p:sp>
        <p:nvSpPr>
          <p:cNvPr id="11" name="شكل بيضاوي 10"/>
          <p:cNvSpPr/>
          <p:nvPr/>
        </p:nvSpPr>
        <p:spPr>
          <a:xfrm>
            <a:off x="3203848" y="836712"/>
            <a:ext cx="2664296" cy="17630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/>
          <p:cNvSpPr/>
          <p:nvPr/>
        </p:nvSpPr>
        <p:spPr>
          <a:xfrm>
            <a:off x="3891950" y="2891408"/>
            <a:ext cx="1540158" cy="11856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703" y="2348880"/>
            <a:ext cx="420737" cy="64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029" y="1121722"/>
            <a:ext cx="4238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700" y="3153924"/>
            <a:ext cx="36671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36" y="1070680"/>
            <a:ext cx="4191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814" y="1139737"/>
            <a:ext cx="40481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graphic-evolution.fr/photos/actualite/actualite-1793_0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" y="960228"/>
            <a:ext cx="1535354" cy="153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مستطيل 18"/>
          <p:cNvSpPr/>
          <p:nvPr/>
        </p:nvSpPr>
        <p:spPr>
          <a:xfrm>
            <a:off x="833753" y="2204864"/>
            <a:ext cx="857927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</a:rPr>
              <a:t>خطتــــنا</a:t>
            </a:r>
            <a:endParaRPr lang="ar-SA" sz="2000" dirty="0">
              <a:solidFill>
                <a:schemeClr val="bg1"/>
              </a:solidFill>
            </a:endParaRPr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>
          <a:blip r:embed="rId1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650379"/>
            <a:ext cx="1914525" cy="1914525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5C48A1EE-C65C-18DC-3799-C9DD1369AF5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2585" t="34812" r="15237" b="35549"/>
          <a:stretch/>
        </p:blipFill>
        <p:spPr>
          <a:xfrm>
            <a:off x="3923928" y="4653136"/>
            <a:ext cx="1456202" cy="540000"/>
          </a:xfrm>
          <a:prstGeom prst="rect">
            <a:avLst/>
          </a:prstGeom>
        </p:spPr>
      </p:pic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27D4B771-9850-E2B2-1927-1B58381F7A29}"/>
              </a:ext>
            </a:extLst>
          </p:cNvPr>
          <p:cNvGrpSpPr/>
          <p:nvPr/>
        </p:nvGrpSpPr>
        <p:grpSpPr>
          <a:xfrm>
            <a:off x="187210" y="4842742"/>
            <a:ext cx="1432462" cy="1079103"/>
            <a:chOff x="368018" y="3029352"/>
            <a:chExt cx="2876705" cy="2576911"/>
          </a:xfrm>
        </p:grpSpPr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CBEDDDC2-21D5-93BE-5810-CE0A9783B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809" y="3029352"/>
              <a:ext cx="2143125" cy="2143125"/>
            </a:xfrm>
            <a:prstGeom prst="rect">
              <a:avLst/>
            </a:prstGeom>
          </p:spPr>
        </p:pic>
        <p:sp>
          <p:nvSpPr>
            <p:cNvPr id="25" name="مربع نص 24">
              <a:extLst>
                <a:ext uri="{FF2B5EF4-FFF2-40B4-BE49-F238E27FC236}">
                  <a16:creationId xmlns:a16="http://schemas.microsoft.com/office/drawing/2014/main" id="{197AD52B-6EB1-B038-A900-2ABFFF307CDB}"/>
                </a:ext>
              </a:extLst>
            </p:cNvPr>
            <p:cNvSpPr txBox="1"/>
            <p:nvPr/>
          </p:nvSpPr>
          <p:spPr>
            <a:xfrm>
              <a:off x="368018" y="4983954"/>
              <a:ext cx="2876705" cy="6223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002060"/>
                  </a:solidFill>
                </a:rPr>
                <a:t>individual activity</a:t>
              </a:r>
              <a:endParaRPr lang="ar-SA" sz="12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C89C5C9-B53B-FEA2-0F6E-D59B8860A627}"/>
              </a:ext>
            </a:extLst>
          </p:cNvPr>
          <p:cNvSpPr/>
          <p:nvPr/>
        </p:nvSpPr>
        <p:spPr>
          <a:xfrm>
            <a:off x="3547285" y="5733256"/>
            <a:ext cx="232948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SA" b="1" dirty="0"/>
              <a:t>ما هي فوائدك من هذا النشاط</a:t>
            </a:r>
            <a:endParaRPr lang="ar-SA" dirty="0"/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237EACE7-C3C3-7D25-2DF0-C23945B01D6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18424" r="28218"/>
          <a:stretch/>
        </p:blipFill>
        <p:spPr>
          <a:xfrm>
            <a:off x="3131840" y="5589240"/>
            <a:ext cx="404073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4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8554FB6E-1A52-0DD7-3798-736C8C937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6509" y="263550"/>
            <a:ext cx="281602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altLang="en-US" sz="32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[تمهيد]</a:t>
            </a:r>
          </a:p>
          <a:p>
            <a:pPr algn="ctr">
              <a:defRPr/>
            </a:pPr>
            <a:r>
              <a:rPr lang="en-US" sz="32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 introduction</a:t>
            </a:r>
          </a:p>
        </p:txBody>
      </p:sp>
      <p:sp>
        <p:nvSpPr>
          <p:cNvPr id="4" name="عنوان فرعي 2">
            <a:extLst>
              <a:ext uri="{FF2B5EF4-FFF2-40B4-BE49-F238E27FC236}">
                <a16:creationId xmlns:a16="http://schemas.microsoft.com/office/drawing/2014/main" id="{2715F997-9466-A7E1-1951-2A841E8A3BC5}"/>
              </a:ext>
            </a:extLst>
          </p:cNvPr>
          <p:cNvSpPr txBox="1">
            <a:spLocks/>
          </p:cNvSpPr>
          <p:nvPr/>
        </p:nvSpPr>
        <p:spPr>
          <a:xfrm>
            <a:off x="1806372" y="1245519"/>
            <a:ext cx="5216299" cy="815329"/>
          </a:xfrm>
          <a:prstGeom prst="rect">
            <a:avLst/>
          </a:prstGeom>
        </p:spPr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pc="-150" dirty="0">
                <a:solidFill>
                  <a:srgbClr val="0070C0"/>
                </a:solidFill>
                <a:cs typeface="PT Bold Heading" pitchFamily="2" charset="-78"/>
              </a:rPr>
              <a:t>كيف تكوني </a:t>
            </a:r>
            <a:r>
              <a:rPr lang="ar-SA" spc="-150" dirty="0">
                <a:solidFill>
                  <a:srgbClr val="FF0000"/>
                </a:solidFill>
                <a:cs typeface="PT Bold Heading" pitchFamily="2" charset="-78"/>
              </a:rPr>
              <a:t>ناجحة</a:t>
            </a:r>
            <a:r>
              <a:rPr lang="ar-SA" spc="-150" dirty="0">
                <a:solidFill>
                  <a:srgbClr val="0070C0"/>
                </a:solidFill>
                <a:cs typeface="PT Bold Heading" pitchFamily="2" charset="-78"/>
              </a:rPr>
              <a:t> في </a:t>
            </a:r>
            <a:r>
              <a:rPr lang="ar-SA" spc="-150" dirty="0">
                <a:solidFill>
                  <a:srgbClr val="C00000"/>
                </a:solidFill>
                <a:cs typeface="PT Bold Heading" pitchFamily="2" charset="-78"/>
              </a:rPr>
              <a:t>دعوتك إلى الله </a:t>
            </a:r>
            <a:r>
              <a:rPr lang="ar-SA" sz="4800" spc="-150" dirty="0">
                <a:solidFill>
                  <a:srgbClr val="0070C0"/>
                </a:solidFill>
                <a:cs typeface="PT Bold Heading" pitchFamily="2" charset="-78"/>
              </a:rPr>
              <a:t>؟ </a:t>
            </a:r>
            <a:endParaRPr lang="ar-SA" spc="-150" dirty="0">
              <a:solidFill>
                <a:srgbClr val="0070C0"/>
              </a:solidFill>
              <a:cs typeface="PT Bold Heading" pitchFamily="2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C466BAC-EB54-937B-5573-62EF2D2DB7A3}"/>
              </a:ext>
            </a:extLst>
          </p:cNvPr>
          <p:cNvSpPr txBox="1"/>
          <p:nvPr/>
        </p:nvSpPr>
        <p:spPr>
          <a:xfrm>
            <a:off x="3750420" y="3356992"/>
            <a:ext cx="4762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النجاح/</a:t>
            </a:r>
            <a:r>
              <a:rPr lang="ar-SA" sz="3200" dirty="0">
                <a:solidFill>
                  <a:srgbClr val="FF0000"/>
                </a:solidFill>
                <a:cs typeface="PT Bold Heading" pitchFamily="2" charset="-78"/>
              </a:rPr>
              <a:t>	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</a:rPr>
              <a:t>Success</a:t>
            </a:r>
            <a:r>
              <a:rPr lang="ar-SA" sz="32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endParaRPr lang="ar-SA" sz="3200" dirty="0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D6CCBA43-07E0-4B80-5794-E12C2F4EE270}"/>
              </a:ext>
            </a:extLst>
          </p:cNvPr>
          <p:cNvSpPr txBox="1"/>
          <p:nvPr/>
        </p:nvSpPr>
        <p:spPr>
          <a:xfrm>
            <a:off x="2670300" y="4005064"/>
            <a:ext cx="5862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الدعوة الى الله /</a:t>
            </a:r>
            <a:r>
              <a:rPr lang="ar-SA" sz="3200" dirty="0">
                <a:solidFill>
                  <a:srgbClr val="FF0000"/>
                </a:solidFill>
                <a:cs typeface="PT Bold Heading" pitchFamily="2" charset="-78"/>
              </a:rPr>
              <a:t>	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2800" b="1" spc="-150" dirty="0">
                <a:solidFill>
                  <a:srgbClr val="C00000"/>
                </a:solidFill>
                <a:cs typeface="PT Bold Heading" pitchFamily="2" charset="-78"/>
              </a:rPr>
              <a:t>INVIATION TO ALLAH</a:t>
            </a:r>
            <a:endParaRPr lang="ar-SA" sz="3200" dirty="0">
              <a:solidFill>
                <a:srgbClr val="C00000"/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36FE29B9-31BD-473C-3B62-B5AFD4CB7218}"/>
              </a:ext>
            </a:extLst>
          </p:cNvPr>
          <p:cNvSpPr txBox="1"/>
          <p:nvPr/>
        </p:nvSpPr>
        <p:spPr>
          <a:xfrm>
            <a:off x="539552" y="5580529"/>
            <a:ext cx="80375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لماذا ندعو الى الله /</a:t>
            </a:r>
            <a:r>
              <a:rPr lang="ar-SA" sz="3200" dirty="0">
                <a:solidFill>
                  <a:srgbClr val="FF0000"/>
                </a:solidFill>
                <a:cs typeface="PT Bold Heading" pitchFamily="2" charset="-78"/>
              </a:rPr>
              <a:t>	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Why do we  INVIATE TO ALLAH</a:t>
            </a:r>
            <a:endParaRPr lang="ar-SA" sz="3200" dirty="0">
              <a:solidFill>
                <a:srgbClr val="C00000"/>
              </a:solidFill>
            </a:endParaRP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F723DCA8-0DDC-D14E-2276-687B96A885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42" t="6690" r="17910" b="2210"/>
          <a:stretch/>
        </p:blipFill>
        <p:spPr>
          <a:xfrm>
            <a:off x="323528" y="3294794"/>
            <a:ext cx="2161398" cy="1636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11">
            <a:extLst>
              <a:ext uri="{FF2B5EF4-FFF2-40B4-BE49-F238E27FC236}">
                <a16:creationId xmlns:a16="http://schemas.microsoft.com/office/drawing/2014/main" id="{D378F812-066C-D360-9026-26036421D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4050" y="2700209"/>
            <a:ext cx="5528430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altLang="en-US" sz="32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ماذا يعني (</a:t>
            </a:r>
            <a:r>
              <a:rPr lang="en-US" sz="32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what does it mean</a:t>
            </a:r>
            <a:r>
              <a:rPr lang="ar-SA" sz="32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):</a:t>
            </a:r>
            <a:endParaRPr lang="en-US" sz="3200" b="1" i="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FDC94255-2FCF-609C-0B3F-E0193C42E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152" y="4949879"/>
            <a:ext cx="2952328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altLang="en-US" sz="32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وأخيراً (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finally</a:t>
            </a:r>
            <a:r>
              <a:rPr lang="ar-SA" sz="32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):</a:t>
            </a:r>
            <a:endParaRPr lang="en-US" sz="3200" b="1" i="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9353CCC-AAFE-629B-7BB0-C84883EB80A3}"/>
              </a:ext>
            </a:extLst>
          </p:cNvPr>
          <p:cNvSpPr txBox="1"/>
          <p:nvPr/>
        </p:nvSpPr>
        <p:spPr>
          <a:xfrm>
            <a:off x="539552" y="1996582"/>
            <a:ext cx="79731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spc="-150" dirty="0">
                <a:solidFill>
                  <a:srgbClr val="002060"/>
                </a:solidFill>
                <a:cs typeface="PT Bold Heading" pitchFamily="2" charset="-78"/>
              </a:rPr>
              <a:t>How TO BE </a:t>
            </a:r>
            <a:r>
              <a:rPr lang="en-US" sz="2800" b="1" spc="-150" dirty="0">
                <a:solidFill>
                  <a:srgbClr val="FF0000"/>
                </a:solidFill>
                <a:cs typeface="PT Bold Heading" pitchFamily="2" charset="-78"/>
              </a:rPr>
              <a:t>SUCCESSFUL</a:t>
            </a:r>
            <a:r>
              <a:rPr lang="en-US" sz="2800" b="1" spc="-150" dirty="0">
                <a:solidFill>
                  <a:srgbClr val="002060"/>
                </a:solidFill>
                <a:cs typeface="PT Bold Heading" pitchFamily="2" charset="-78"/>
              </a:rPr>
              <a:t> IN YOUR </a:t>
            </a:r>
            <a:r>
              <a:rPr lang="en-US" sz="2800" b="1" spc="-150" dirty="0">
                <a:solidFill>
                  <a:srgbClr val="C00000"/>
                </a:solidFill>
                <a:cs typeface="PT Bold Heading" pitchFamily="2" charset="-78"/>
              </a:rPr>
              <a:t>INVIATION TO ALLAH</a:t>
            </a:r>
            <a:r>
              <a:rPr lang="en-US" sz="2800" b="1" spc="-150" dirty="0">
                <a:solidFill>
                  <a:srgbClr val="002060"/>
                </a:solidFill>
                <a:cs typeface="PT Bold Heading" pitchFamily="2" charset="-78"/>
              </a:rPr>
              <a:t>?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F938BC1-282F-C595-474B-609616F10D37}"/>
              </a:ext>
            </a:extLst>
          </p:cNvPr>
          <p:cNvSpPr txBox="1"/>
          <p:nvPr/>
        </p:nvSpPr>
        <p:spPr>
          <a:xfrm rot="18720274">
            <a:off x="7144293" y="1173881"/>
            <a:ext cx="154401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ar-SA" sz="2400" dirty="0"/>
              <a:t>نُعَرّف العنوان</a:t>
            </a:r>
          </a:p>
        </p:txBody>
      </p:sp>
    </p:spTree>
    <p:extLst>
      <p:ext uri="{BB962C8B-B14F-4D97-AF65-F5344CB8AC3E}">
        <p14:creationId xmlns:p14="http://schemas.microsoft.com/office/powerpoint/2010/main" val="15588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3D926652-ABC1-07F7-1542-10E7A3C92622}"/>
              </a:ext>
            </a:extLst>
          </p:cNvPr>
          <p:cNvSpPr txBox="1"/>
          <p:nvPr/>
        </p:nvSpPr>
        <p:spPr>
          <a:xfrm>
            <a:off x="1763688" y="1064221"/>
            <a:ext cx="5729926" cy="745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حتى يتحقق النجاح تحتاج الداعية إلى: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2EE02D9C-AA0A-BF76-DFA3-15CFD8A0D1C4}"/>
              </a:ext>
            </a:extLst>
          </p:cNvPr>
          <p:cNvSpPr txBox="1"/>
          <p:nvPr/>
        </p:nvSpPr>
        <p:spPr>
          <a:xfrm>
            <a:off x="492747" y="1962195"/>
            <a:ext cx="81585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 spc="-150">
                <a:solidFill>
                  <a:srgbClr val="0070C0"/>
                </a:solidFill>
              </a:defRPr>
            </a:lvl1pPr>
          </a:lstStyle>
          <a:p>
            <a:pPr rtl="0"/>
            <a:r>
              <a:rPr lang="en-US" spc="0" dirty="0">
                <a:solidFill>
                  <a:srgbClr val="C00000"/>
                </a:solidFill>
              </a:rPr>
              <a:t>In order to achieve success, you need:</a:t>
            </a:r>
            <a:endParaRPr lang="ar-SA" spc="0" dirty="0">
              <a:solidFill>
                <a:srgbClr val="C00000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CA9B477-7D7B-8D03-1A08-0D0FC36A3275}"/>
              </a:ext>
            </a:extLst>
          </p:cNvPr>
          <p:cNvSpPr txBox="1"/>
          <p:nvPr/>
        </p:nvSpPr>
        <p:spPr>
          <a:xfrm>
            <a:off x="3059832" y="2708920"/>
            <a:ext cx="5596840" cy="2228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مهارات </a:t>
            </a:r>
            <a:r>
              <a:rPr lang="ar-SA" sz="3200" b="1" dirty="0"/>
              <a:t>(اللاشعور)</a:t>
            </a:r>
            <a:r>
              <a:rPr lang="ar-SA" sz="3200" dirty="0">
                <a:solidFill>
                  <a:srgbClr val="FF0000"/>
                </a:solidFill>
                <a:cs typeface="PT Bold Heading" pitchFamily="2" charset="-78"/>
              </a:rPr>
              <a:t>	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</a:rPr>
              <a:t>skills</a:t>
            </a:r>
            <a:endParaRPr lang="ar-SA" sz="3200" dirty="0">
              <a:solidFill>
                <a:srgbClr val="FF0000"/>
              </a:solidFill>
              <a:cs typeface="PT Bold Heading" pitchFamily="2" charset="-78"/>
            </a:endParaRPr>
          </a:p>
          <a:p>
            <a:pPr marL="457200" indent="-457200" algn="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أساليب </a:t>
            </a:r>
            <a:r>
              <a:rPr lang="ar-SA" sz="3200" b="1" dirty="0"/>
              <a:t>(المعينات )</a:t>
            </a:r>
            <a:r>
              <a:rPr lang="ar-SA" sz="3200" b="1" dirty="0">
                <a:solidFill>
                  <a:srgbClr val="0070C0"/>
                </a:solidFill>
              </a:rPr>
              <a:t>	</a:t>
            </a:r>
            <a:r>
              <a:rPr lang="en-US" sz="3200" b="1" dirty="0">
                <a:solidFill>
                  <a:srgbClr val="C00000"/>
                </a:solidFill>
              </a:rPr>
              <a:t>methods</a:t>
            </a:r>
            <a:endParaRPr lang="ar-SA" sz="3200" b="1" dirty="0">
              <a:solidFill>
                <a:srgbClr val="C00000"/>
              </a:solidFill>
            </a:endParaRPr>
          </a:p>
          <a:p>
            <a:pPr marL="457200" indent="-457200" algn="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وسائل </a:t>
            </a:r>
            <a:r>
              <a:rPr lang="ar-SA" sz="3200" b="1" dirty="0"/>
              <a:t>(الكيفية )</a:t>
            </a:r>
            <a:r>
              <a:rPr lang="ar-SA" sz="3200" b="1" dirty="0">
                <a:solidFill>
                  <a:srgbClr val="0070C0"/>
                </a:solidFill>
              </a:rPr>
              <a:t>		</a:t>
            </a:r>
            <a:r>
              <a:rPr lang="en-US" sz="3200" b="1" dirty="0">
                <a:solidFill>
                  <a:srgbClr val="C00000"/>
                </a:solidFill>
              </a:rPr>
              <a:t>strategies</a:t>
            </a:r>
            <a:endParaRPr lang="ar-SA" sz="3200" b="1" dirty="0">
              <a:solidFill>
                <a:srgbClr val="C00000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D8124FFD-8CD9-5878-E8C8-37948E827C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74" r="22061"/>
          <a:stretch/>
        </p:blipFill>
        <p:spPr>
          <a:xfrm>
            <a:off x="395536" y="2663155"/>
            <a:ext cx="2592288" cy="3286125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F87D3280-41BD-8515-72C2-01321F36877E}"/>
              </a:ext>
            </a:extLst>
          </p:cNvPr>
          <p:cNvSpPr/>
          <p:nvPr/>
        </p:nvSpPr>
        <p:spPr>
          <a:xfrm>
            <a:off x="3923928" y="5208895"/>
            <a:ext cx="444544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</a:rPr>
              <a:t>نؤجل الحديث عنها مؤخرا</a:t>
            </a:r>
          </a:p>
        </p:txBody>
      </p:sp>
    </p:spTree>
    <p:extLst>
      <p:ext uri="{BB962C8B-B14F-4D97-AF65-F5344CB8AC3E}">
        <p14:creationId xmlns:p14="http://schemas.microsoft.com/office/powerpoint/2010/main" val="1941258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5FF7F542-A1A0-C611-3350-C99C5E878742}"/>
              </a:ext>
            </a:extLst>
          </p:cNvPr>
          <p:cNvSpPr txBox="1"/>
          <p:nvPr/>
        </p:nvSpPr>
        <p:spPr>
          <a:xfrm>
            <a:off x="3059832" y="1628800"/>
            <a:ext cx="49562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2200" dirty="0">
                <a:solidFill>
                  <a:srgbClr val="0070C0"/>
                </a:solidFill>
              </a:rPr>
              <a:t>من اجل دعوة ناجحة نحتاج نتفق على </a:t>
            </a:r>
            <a:r>
              <a:rPr lang="ar-SA" sz="2200" b="1" u="sng" dirty="0">
                <a:solidFill>
                  <a:srgbClr val="0070C0"/>
                </a:solidFill>
              </a:rPr>
              <a:t>مُسلّمات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E0881C8-E1E3-04DF-A8A6-A2362B3E062D}"/>
              </a:ext>
            </a:extLst>
          </p:cNvPr>
          <p:cNvSpPr txBox="1"/>
          <p:nvPr/>
        </p:nvSpPr>
        <p:spPr>
          <a:xfrm>
            <a:off x="3005054" y="2060848"/>
            <a:ext cx="5065790" cy="8198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 spc="-150">
                <a:solidFill>
                  <a:srgbClr val="0070C0"/>
                </a:solidFill>
              </a:defRPr>
            </a:lvl1pPr>
          </a:lstStyle>
          <a:p>
            <a:r>
              <a:rPr lang="en-US" sz="2400" spc="0" dirty="0">
                <a:solidFill>
                  <a:srgbClr val="C00000"/>
                </a:solidFill>
              </a:rPr>
              <a:t>For a successful invitation,</a:t>
            </a:r>
          </a:p>
          <a:p>
            <a:r>
              <a:rPr lang="en-US" sz="2400" spc="0" dirty="0">
                <a:solidFill>
                  <a:srgbClr val="C00000"/>
                </a:solidFill>
              </a:rPr>
              <a:t> we need to agree on the postulates</a:t>
            </a:r>
            <a:endParaRPr lang="ar-SA" sz="2400" spc="0" dirty="0">
              <a:solidFill>
                <a:srgbClr val="C00000"/>
              </a:solidFill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512618E-C305-2F74-3207-D7F7AC7CF793}"/>
              </a:ext>
            </a:extLst>
          </p:cNvPr>
          <p:cNvSpPr txBox="1"/>
          <p:nvPr/>
        </p:nvSpPr>
        <p:spPr>
          <a:xfrm>
            <a:off x="4744448" y="3199030"/>
            <a:ext cx="33331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2400" dirty="0">
                <a:solidFill>
                  <a:srgbClr val="002060"/>
                </a:solidFill>
              </a:rPr>
              <a:t>أين هو ثقل المجتمع ( الأمة ) ؟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2819460-AAAA-11D8-8C9B-747D9C18BB90}"/>
              </a:ext>
            </a:extLst>
          </p:cNvPr>
          <p:cNvSpPr txBox="1"/>
          <p:nvPr/>
        </p:nvSpPr>
        <p:spPr>
          <a:xfrm>
            <a:off x="1079165" y="3676404"/>
            <a:ext cx="75248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400" dirty="0">
                <a:solidFill>
                  <a:srgbClr val="C00000"/>
                </a:solidFill>
              </a:rPr>
              <a:t>Where is the weight of the community (the nation)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7370867-B2E7-4D8F-1B75-8A5645260688}"/>
              </a:ext>
            </a:extLst>
          </p:cNvPr>
          <p:cNvSpPr txBox="1"/>
          <p:nvPr/>
        </p:nvSpPr>
        <p:spPr>
          <a:xfrm>
            <a:off x="550785" y="4509120"/>
            <a:ext cx="7621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2000" dirty="0">
                <a:solidFill>
                  <a:srgbClr val="002060"/>
                </a:solidFill>
              </a:rPr>
              <a:t>الرجل، </a:t>
            </a:r>
            <a:r>
              <a:rPr lang="ar-SA" sz="2000" dirty="0">
                <a:solidFill>
                  <a:srgbClr val="C00000"/>
                </a:solidFill>
              </a:rPr>
              <a:t>المرأة</a:t>
            </a:r>
            <a:r>
              <a:rPr lang="ar-SA" sz="2000" dirty="0">
                <a:solidFill>
                  <a:srgbClr val="002060"/>
                </a:solidFill>
              </a:rPr>
              <a:t>، الشاب، </a:t>
            </a:r>
            <a:r>
              <a:rPr lang="ar-SA" sz="2000" dirty="0">
                <a:solidFill>
                  <a:srgbClr val="C00000"/>
                </a:solidFill>
              </a:rPr>
              <a:t>الشابة</a:t>
            </a:r>
            <a:r>
              <a:rPr lang="ar-SA" sz="2000" dirty="0">
                <a:solidFill>
                  <a:srgbClr val="002060"/>
                </a:solidFill>
              </a:rPr>
              <a:t>، الطفل، </a:t>
            </a:r>
            <a:r>
              <a:rPr lang="ar-SA" sz="2000" dirty="0">
                <a:solidFill>
                  <a:srgbClr val="C00000"/>
                </a:solidFill>
              </a:rPr>
              <a:t>البيت</a:t>
            </a:r>
            <a:r>
              <a:rPr lang="ar-SA" sz="2000" dirty="0">
                <a:solidFill>
                  <a:srgbClr val="002060"/>
                </a:solidFill>
              </a:rPr>
              <a:t>، المدرسة، </a:t>
            </a:r>
            <a:r>
              <a:rPr lang="ar-SA" sz="2000" dirty="0">
                <a:solidFill>
                  <a:srgbClr val="C00000"/>
                </a:solidFill>
              </a:rPr>
              <a:t>القبيلة</a:t>
            </a:r>
            <a:r>
              <a:rPr lang="ar-SA" sz="2000" dirty="0">
                <a:solidFill>
                  <a:srgbClr val="002060"/>
                </a:solidFill>
              </a:rPr>
              <a:t>، الحي، </a:t>
            </a:r>
            <a:r>
              <a:rPr lang="ar-SA" sz="2000" dirty="0">
                <a:solidFill>
                  <a:srgbClr val="C00000"/>
                </a:solidFill>
              </a:rPr>
              <a:t>القرية</a:t>
            </a:r>
            <a:r>
              <a:rPr lang="ar-SA" sz="2000" dirty="0">
                <a:solidFill>
                  <a:srgbClr val="002060"/>
                </a:solidFill>
              </a:rPr>
              <a:t>، الأسرة، </a:t>
            </a:r>
            <a:r>
              <a:rPr lang="ar-SA" sz="2000" dirty="0">
                <a:solidFill>
                  <a:srgbClr val="C00000"/>
                </a:solidFill>
              </a:rPr>
              <a:t>الشارع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3F2D0F3-03AB-CB0B-9CB7-ABF2C38BDFCD}"/>
              </a:ext>
            </a:extLst>
          </p:cNvPr>
          <p:cNvSpPr txBox="1"/>
          <p:nvPr/>
        </p:nvSpPr>
        <p:spPr>
          <a:xfrm>
            <a:off x="395536" y="5013176"/>
            <a:ext cx="81926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800" dirty="0">
                <a:solidFill>
                  <a:srgbClr val="C00000"/>
                </a:solidFill>
              </a:rPr>
              <a:t>man, </a:t>
            </a:r>
            <a:r>
              <a:rPr lang="en-US" sz="2800" dirty="0">
                <a:solidFill>
                  <a:srgbClr val="0070C0"/>
                </a:solidFill>
              </a:rPr>
              <a:t>woman</a:t>
            </a:r>
            <a:r>
              <a:rPr lang="en-US" sz="2800" dirty="0">
                <a:solidFill>
                  <a:srgbClr val="C00000"/>
                </a:solidFill>
              </a:rPr>
              <a:t>, young man, </a:t>
            </a:r>
            <a:r>
              <a:rPr lang="en-US" sz="2800" dirty="0">
                <a:solidFill>
                  <a:srgbClr val="0070C0"/>
                </a:solidFill>
              </a:rPr>
              <a:t>young woman</a:t>
            </a:r>
            <a:r>
              <a:rPr lang="en-US" sz="2800" dirty="0">
                <a:solidFill>
                  <a:srgbClr val="C00000"/>
                </a:solidFill>
              </a:rPr>
              <a:t>, child, home, </a:t>
            </a:r>
            <a:r>
              <a:rPr lang="en-US" sz="2800" dirty="0">
                <a:solidFill>
                  <a:srgbClr val="0070C0"/>
                </a:solidFill>
              </a:rPr>
              <a:t>school</a:t>
            </a:r>
            <a:r>
              <a:rPr lang="en-US" sz="2800" dirty="0">
                <a:solidFill>
                  <a:srgbClr val="C00000"/>
                </a:solidFill>
              </a:rPr>
              <a:t>, tribe, </a:t>
            </a:r>
            <a:r>
              <a:rPr lang="en-US" sz="2800" dirty="0">
                <a:solidFill>
                  <a:srgbClr val="0070C0"/>
                </a:solidFill>
              </a:rPr>
              <a:t>neighborhood</a:t>
            </a:r>
            <a:r>
              <a:rPr lang="en-US" sz="2800" dirty="0">
                <a:solidFill>
                  <a:srgbClr val="C00000"/>
                </a:solidFill>
              </a:rPr>
              <a:t>, village, </a:t>
            </a:r>
            <a:r>
              <a:rPr lang="en-US" sz="2800" dirty="0">
                <a:solidFill>
                  <a:srgbClr val="0070C0"/>
                </a:solidFill>
              </a:rPr>
              <a:t>family</a:t>
            </a:r>
            <a:r>
              <a:rPr lang="en-US" sz="2800" dirty="0">
                <a:solidFill>
                  <a:srgbClr val="C00000"/>
                </a:solidFill>
              </a:rPr>
              <a:t>, street</a:t>
            </a:r>
            <a:endParaRPr lang="ar-SA" sz="2800" dirty="0">
              <a:solidFill>
                <a:srgbClr val="C00000"/>
              </a:solidFill>
            </a:endParaRPr>
          </a:p>
        </p:txBody>
      </p: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5BBF1DEA-9EF8-4F85-BBB3-74947DDE3604}"/>
              </a:ext>
            </a:extLst>
          </p:cNvPr>
          <p:cNvGrpSpPr/>
          <p:nvPr/>
        </p:nvGrpSpPr>
        <p:grpSpPr>
          <a:xfrm rot="19423985">
            <a:off x="700632" y="670313"/>
            <a:ext cx="2160241" cy="1623598"/>
            <a:chOff x="467544" y="3345063"/>
            <a:chExt cx="2376264" cy="1964554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A48BAB84-2F89-DC8E-2157-91CEC4F70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7544" y="3356992"/>
              <a:ext cx="2343150" cy="1952625"/>
            </a:xfrm>
            <a:prstGeom prst="rect">
              <a:avLst/>
            </a:prstGeom>
          </p:spPr>
        </p:pic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id="{BA1865E7-585C-0D69-BDAF-695245F5102A}"/>
                </a:ext>
              </a:extLst>
            </p:cNvPr>
            <p:cNvSpPr txBox="1"/>
            <p:nvPr/>
          </p:nvSpPr>
          <p:spPr>
            <a:xfrm>
              <a:off x="632788" y="3345063"/>
              <a:ext cx="1080661" cy="5159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group</a:t>
              </a:r>
              <a:endParaRPr lang="ar-SA" sz="2400" dirty="0">
                <a:solidFill>
                  <a:srgbClr val="002060"/>
                </a:solidFill>
              </a:endParaRPr>
            </a:p>
          </p:txBody>
        </p:sp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0657C4EA-9DB5-ECFD-64BB-564DA83BE75A}"/>
                </a:ext>
              </a:extLst>
            </p:cNvPr>
            <p:cNvSpPr txBox="1"/>
            <p:nvPr/>
          </p:nvSpPr>
          <p:spPr>
            <a:xfrm>
              <a:off x="1655081" y="4581128"/>
              <a:ext cx="11887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ar-SA"/>
              </a:defPPr>
              <a:lvl1pPr algn="ctr">
                <a:defRPr sz="2400">
                  <a:solidFill>
                    <a:srgbClr val="002060"/>
                  </a:solidFill>
                </a:defRPr>
              </a:lvl1pPr>
            </a:lstStyle>
            <a:p>
              <a:r>
                <a:rPr lang="en-US" dirty="0"/>
                <a:t>activity</a:t>
              </a:r>
              <a:endParaRPr lang="ar-SA" dirty="0"/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A4BFB59E-0A99-14E3-610F-4DE3C5D7F80F}"/>
              </a:ext>
            </a:extLst>
          </p:cNvPr>
          <p:cNvGrpSpPr/>
          <p:nvPr/>
        </p:nvGrpSpPr>
        <p:grpSpPr>
          <a:xfrm>
            <a:off x="743107" y="2492896"/>
            <a:ext cx="1080000" cy="1080000"/>
            <a:chOff x="859568" y="1091411"/>
            <a:chExt cx="1080000" cy="1080000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89B1785C-3F04-F051-3880-463545B0F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9568" y="1091411"/>
              <a:ext cx="1080000" cy="1080000"/>
            </a:xfrm>
            <a:prstGeom prst="rect">
              <a:avLst/>
            </a:prstGeom>
          </p:spPr>
        </p:pic>
        <p:sp>
          <p:nvSpPr>
            <p:cNvPr id="22" name="مربع نص 21">
              <a:extLst>
                <a:ext uri="{FF2B5EF4-FFF2-40B4-BE49-F238E27FC236}">
                  <a16:creationId xmlns:a16="http://schemas.microsoft.com/office/drawing/2014/main" id="{D71658E2-CC3A-2C75-9518-E43854CBE7C1}"/>
                </a:ext>
              </a:extLst>
            </p:cNvPr>
            <p:cNvSpPr txBox="1"/>
            <p:nvPr/>
          </p:nvSpPr>
          <p:spPr>
            <a:xfrm>
              <a:off x="919023" y="1412776"/>
              <a:ext cx="96109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dirty="0"/>
                <a:t>تصو  </a:t>
              </a:r>
              <a:r>
                <a:rPr lang="ar-SA" dirty="0" err="1"/>
                <a:t>يت</a:t>
              </a:r>
              <a:endParaRPr lang="ar-SA" dirty="0"/>
            </a:p>
          </p:txBody>
        </p:sp>
      </p:grp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1443BC36-978B-DDA8-39B3-8DB13E76A002}"/>
              </a:ext>
            </a:extLst>
          </p:cNvPr>
          <p:cNvSpPr/>
          <p:nvPr/>
        </p:nvSpPr>
        <p:spPr>
          <a:xfrm>
            <a:off x="3696790" y="188640"/>
            <a:ext cx="1468865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C00000"/>
                </a:solidFill>
              </a:rPr>
              <a:t>Postulates</a:t>
            </a:r>
            <a:endParaRPr lang="ar-SA" sz="2400" dirty="0">
              <a:ln w="11430"/>
              <a:solidFill>
                <a:srgbClr val="C0000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مسلمات</a:t>
            </a:r>
          </a:p>
        </p:txBody>
      </p:sp>
    </p:spTree>
    <p:extLst>
      <p:ext uri="{BB962C8B-B14F-4D97-AF65-F5344CB8AC3E}">
        <p14:creationId xmlns:p14="http://schemas.microsoft.com/office/powerpoint/2010/main" val="1625151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7512618E-C305-2F74-3207-D7F7AC7CF793}"/>
              </a:ext>
            </a:extLst>
          </p:cNvPr>
          <p:cNvSpPr txBox="1"/>
          <p:nvPr/>
        </p:nvSpPr>
        <p:spPr>
          <a:xfrm>
            <a:off x="5065675" y="1975452"/>
            <a:ext cx="33331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2400" dirty="0">
                <a:solidFill>
                  <a:srgbClr val="002060"/>
                </a:solidFill>
              </a:rPr>
              <a:t>أين هو ثقل المجتمع ( الأمة ) ؟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2819460-AAAA-11D8-8C9B-747D9C18BB90}"/>
              </a:ext>
            </a:extLst>
          </p:cNvPr>
          <p:cNvSpPr txBox="1"/>
          <p:nvPr/>
        </p:nvSpPr>
        <p:spPr>
          <a:xfrm>
            <a:off x="2336049" y="2452826"/>
            <a:ext cx="56535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000" dirty="0">
                <a:solidFill>
                  <a:srgbClr val="C00000"/>
                </a:solidFill>
              </a:rPr>
              <a:t>Where is the weight of the community (the nation)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7370867-B2E7-4D8F-1B75-8A5645260688}"/>
              </a:ext>
            </a:extLst>
          </p:cNvPr>
          <p:cNvSpPr txBox="1"/>
          <p:nvPr/>
        </p:nvSpPr>
        <p:spPr>
          <a:xfrm>
            <a:off x="2179595" y="3318083"/>
            <a:ext cx="59809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2400" dirty="0">
                <a:solidFill>
                  <a:srgbClr val="002060"/>
                </a:solidFill>
              </a:rPr>
              <a:t>الرجل، المرأة، الشاب، الشابة، الطفل، البيت، المدرسة، القبيلة، الحي، القرية، الأسرة، الشارع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3F2D0F3-03AB-CB0B-9CB7-ABF2C38BDFCD}"/>
              </a:ext>
            </a:extLst>
          </p:cNvPr>
          <p:cNvSpPr txBox="1"/>
          <p:nvPr/>
        </p:nvSpPr>
        <p:spPr>
          <a:xfrm>
            <a:off x="1988912" y="4222829"/>
            <a:ext cx="5595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dirty="0">
                <a:solidFill>
                  <a:srgbClr val="C00000"/>
                </a:solidFill>
              </a:rPr>
              <a:t>man, woman, young man, young woman, child, home, school, tribe, neighborhood, village, family, street</a:t>
            </a:r>
            <a:endParaRPr lang="ar-SA" dirty="0">
              <a:solidFill>
                <a:srgbClr val="C00000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E2F54A9-633E-9171-C9CC-77BD7572E0F3}"/>
              </a:ext>
            </a:extLst>
          </p:cNvPr>
          <p:cNvSpPr txBox="1"/>
          <p:nvPr/>
        </p:nvSpPr>
        <p:spPr>
          <a:xfrm>
            <a:off x="3041723" y="5362183"/>
            <a:ext cx="3474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dirty="0">
                <a:hlinkClick r:id="rId2"/>
              </a:rPr>
              <a:t>https://dralieasa.com/T12.xlsx</a:t>
            </a:r>
            <a:endParaRPr lang="en-US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187C3323-5F65-81F5-6FFA-81A452232A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437312"/>
            <a:ext cx="1800000" cy="1800000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33FB6837-8951-D23B-D1EE-D1BC48D1CB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805" t="19200" r="27950" b="10801"/>
          <a:stretch/>
        </p:blipFill>
        <p:spPr>
          <a:xfrm>
            <a:off x="7498366" y="4653296"/>
            <a:ext cx="1215837" cy="1440000"/>
          </a:xfrm>
          <a:prstGeom prst="rect">
            <a:avLst/>
          </a:prstGeom>
        </p:spPr>
      </p:pic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5BBF1DEA-9EF8-4F85-BBB3-74947DDE3604}"/>
              </a:ext>
            </a:extLst>
          </p:cNvPr>
          <p:cNvGrpSpPr/>
          <p:nvPr/>
        </p:nvGrpSpPr>
        <p:grpSpPr>
          <a:xfrm rot="19423985">
            <a:off x="700632" y="670313"/>
            <a:ext cx="2160241" cy="1623598"/>
            <a:chOff x="467544" y="3345063"/>
            <a:chExt cx="2376264" cy="1964554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A48BAB84-2F89-DC8E-2157-91CEC4F70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7544" y="3356992"/>
              <a:ext cx="2343150" cy="1952625"/>
            </a:xfrm>
            <a:prstGeom prst="rect">
              <a:avLst/>
            </a:prstGeom>
          </p:spPr>
        </p:pic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id="{BA1865E7-585C-0D69-BDAF-695245F5102A}"/>
                </a:ext>
              </a:extLst>
            </p:cNvPr>
            <p:cNvSpPr txBox="1"/>
            <p:nvPr/>
          </p:nvSpPr>
          <p:spPr>
            <a:xfrm>
              <a:off x="632788" y="3345063"/>
              <a:ext cx="1080661" cy="5159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group</a:t>
              </a:r>
              <a:endParaRPr lang="ar-SA" sz="2400" dirty="0">
                <a:solidFill>
                  <a:srgbClr val="002060"/>
                </a:solidFill>
              </a:endParaRPr>
            </a:p>
          </p:txBody>
        </p:sp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0657C4EA-9DB5-ECFD-64BB-564DA83BE75A}"/>
                </a:ext>
              </a:extLst>
            </p:cNvPr>
            <p:cNvSpPr txBox="1"/>
            <p:nvPr/>
          </p:nvSpPr>
          <p:spPr>
            <a:xfrm>
              <a:off x="1655081" y="4581128"/>
              <a:ext cx="11887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ar-SA"/>
              </a:defPPr>
              <a:lvl1pPr algn="ctr">
                <a:defRPr sz="2400">
                  <a:solidFill>
                    <a:srgbClr val="002060"/>
                  </a:solidFill>
                </a:defRPr>
              </a:lvl1pPr>
            </a:lstStyle>
            <a:p>
              <a:r>
                <a:rPr lang="en-US" dirty="0"/>
                <a:t>activity</a:t>
              </a:r>
              <a:endParaRPr lang="ar-SA" dirty="0"/>
            </a:p>
          </p:txBody>
        </p:sp>
      </p:grp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2FBED6BD-42A2-7F28-5C37-4D86CEF17D75}"/>
              </a:ext>
            </a:extLst>
          </p:cNvPr>
          <p:cNvSpPr txBox="1"/>
          <p:nvPr/>
        </p:nvSpPr>
        <p:spPr>
          <a:xfrm>
            <a:off x="2657131" y="116632"/>
            <a:ext cx="3385175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2400" dirty="0">
                <a:solidFill>
                  <a:srgbClr val="C00000"/>
                </a:solidFill>
              </a:rPr>
              <a:t>تمرين</a:t>
            </a:r>
            <a:r>
              <a:rPr lang="ar-SA" sz="2400" dirty="0">
                <a:solidFill>
                  <a:srgbClr val="0070C0"/>
                </a:solidFill>
              </a:rPr>
              <a:t> تحديد الأولويات</a:t>
            </a:r>
          </a:p>
          <a:p>
            <a:pPr marL="0" indent="0" algn="ctr" rtl="0">
              <a:buNone/>
            </a:pPr>
            <a:r>
              <a:rPr lang="en-US" sz="2400" dirty="0">
                <a:solidFill>
                  <a:srgbClr val="C00000"/>
                </a:solidFill>
              </a:rPr>
              <a:t>define the priorities </a:t>
            </a:r>
            <a:r>
              <a:rPr lang="en-US" sz="2400" dirty="0">
                <a:solidFill>
                  <a:srgbClr val="0070C0"/>
                </a:solidFill>
              </a:rPr>
              <a:t>EXR</a:t>
            </a:r>
            <a:endParaRPr lang="ar-SA" sz="2400" dirty="0">
              <a:solidFill>
                <a:srgbClr val="0070C0"/>
              </a:solidFill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26E887AA-0982-0497-FFFE-9D62F1046B06}"/>
              </a:ext>
            </a:extLst>
          </p:cNvPr>
          <p:cNvSpPr txBox="1"/>
          <p:nvPr/>
        </p:nvSpPr>
        <p:spPr>
          <a:xfrm>
            <a:off x="5508104" y="1115452"/>
            <a:ext cx="31795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/>
              <a:t>ماذا يعني تحديد الأولويات؟؟؟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80C3D6B-0763-FF53-0BE2-976456C6418C}"/>
              </a:ext>
            </a:extLst>
          </p:cNvPr>
          <p:cNvSpPr txBox="1"/>
          <p:nvPr/>
        </p:nvSpPr>
        <p:spPr>
          <a:xfrm flipH="1">
            <a:off x="6206134" y="5235939"/>
            <a:ext cx="526106" cy="56758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4800" dirty="0">
                <a:sym typeface="Wingdings 3" panose="05040102010807070707" pitchFamily="18" charset="2"/>
              </a:rPr>
              <a:t></a:t>
            </a:r>
            <a:endParaRPr lang="ar-SA" sz="4800" dirty="0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9556162-8CC5-F437-F957-5740AD61BA6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2491" y="5157192"/>
            <a:ext cx="720000" cy="720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CA18F4B-1B5E-2710-10A7-FA281482A30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348" t="2843" r="19760"/>
          <a:stretch/>
        </p:blipFill>
        <p:spPr>
          <a:xfrm>
            <a:off x="467544" y="2853056"/>
            <a:ext cx="1521740" cy="1080000"/>
          </a:xfrm>
          <a:prstGeom prst="rect">
            <a:avLst/>
          </a:prstGeom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0C016AD-1E2F-2806-F436-9FFC48B5A774}"/>
              </a:ext>
            </a:extLst>
          </p:cNvPr>
          <p:cNvSpPr txBox="1"/>
          <p:nvPr/>
        </p:nvSpPr>
        <p:spPr>
          <a:xfrm>
            <a:off x="596516" y="3284984"/>
            <a:ext cx="12792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/>
              <a:t>اكسل عربي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1F4FA44C-A2E2-2BB2-EA64-CB3B861C730B}"/>
              </a:ext>
            </a:extLst>
          </p:cNvPr>
          <p:cNvSpPr/>
          <p:nvPr/>
        </p:nvSpPr>
        <p:spPr>
          <a:xfrm rot="18783550">
            <a:off x="4123178" y="1209876"/>
            <a:ext cx="598241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dirty="0">
                <a:ln w="11430"/>
                <a:solidFill>
                  <a:srgbClr val="C00000"/>
                </a:solidFill>
              </a:rPr>
              <a:t>skill</a:t>
            </a:r>
            <a:endParaRPr lang="ar-SA" dirty="0">
              <a:ln w="11430"/>
              <a:solidFill>
                <a:srgbClr val="C00000"/>
              </a:solidFill>
            </a:endParaRPr>
          </a:p>
          <a:p>
            <a:pPr algn="ctr" rtl="1">
              <a:defRPr/>
            </a:pPr>
            <a:r>
              <a:rPr lang="ar-SA" dirty="0">
                <a:ln w="11430"/>
                <a:solidFill>
                  <a:srgbClr val="C00000"/>
                </a:solidFill>
              </a:rPr>
              <a:t>مهارة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61077459-9869-2E03-457A-CDB024CC199F}"/>
              </a:ext>
            </a:extLst>
          </p:cNvPr>
          <p:cNvSpPr txBox="1"/>
          <p:nvPr/>
        </p:nvSpPr>
        <p:spPr>
          <a:xfrm>
            <a:off x="596516" y="2865289"/>
            <a:ext cx="12792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تصويت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918862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26CA1DE-EB94-E8CA-A572-F5AF4B5C70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42" t="6690" r="17910" b="2210"/>
          <a:stretch/>
        </p:blipFill>
        <p:spPr>
          <a:xfrm>
            <a:off x="4395132" y="4160032"/>
            <a:ext cx="1181013" cy="894127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AC7D54BA-FF23-0FF7-6D7E-6A1441902A14}"/>
              </a:ext>
            </a:extLst>
          </p:cNvPr>
          <p:cNvSpPr txBox="1"/>
          <p:nvPr/>
        </p:nvSpPr>
        <p:spPr>
          <a:xfrm>
            <a:off x="691328" y="908720"/>
            <a:ext cx="7409064" cy="10720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200" dirty="0">
                <a:solidFill>
                  <a:srgbClr val="0070C0"/>
                </a:solidFill>
              </a:rPr>
              <a:t>أهمية الدعوة الى الله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002060"/>
                </a:solidFill>
              </a:rPr>
              <a:t>The importance of </a:t>
            </a:r>
            <a:r>
              <a:rPr lang="en-US" sz="3200" b="1" spc="0" dirty="0">
                <a:solidFill>
                  <a:srgbClr val="C00000"/>
                </a:solidFill>
              </a:rPr>
              <a:t>INVIATION</a:t>
            </a:r>
            <a:r>
              <a:rPr lang="en-US" sz="3200" b="1" dirty="0">
                <a:solidFill>
                  <a:srgbClr val="002060"/>
                </a:solidFill>
              </a:rPr>
              <a:t> to </a:t>
            </a:r>
            <a:r>
              <a:rPr lang="en-US" sz="3200" b="1" spc="0" dirty="0">
                <a:solidFill>
                  <a:srgbClr val="C00000"/>
                </a:solidFill>
              </a:rPr>
              <a:t>ALLAH</a:t>
            </a:r>
            <a:endParaRPr lang="ar-SA" sz="3200" dirty="0">
              <a:solidFill>
                <a:srgbClr val="C00000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07CA048-72FD-908E-61D5-04BBF18C70FD}"/>
              </a:ext>
            </a:extLst>
          </p:cNvPr>
          <p:cNvSpPr txBox="1"/>
          <p:nvPr/>
        </p:nvSpPr>
        <p:spPr>
          <a:xfrm>
            <a:off x="251520" y="2212480"/>
            <a:ext cx="8352928" cy="3890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للفرد ( الداعي والمدعو )		</a:t>
            </a:r>
            <a:r>
              <a:rPr lang="ar-SA" b="1" dirty="0">
                <a:solidFill>
                  <a:srgbClr val="0070C0"/>
                </a:solidFill>
              </a:rPr>
              <a:t> </a:t>
            </a:r>
            <a:r>
              <a:rPr lang="en-US" sz="3200" b="1" dirty="0">
                <a:solidFill>
                  <a:srgbClr val="0070C0"/>
                </a:solidFill>
              </a:rPr>
              <a:t> for individuals</a:t>
            </a:r>
            <a:endParaRPr lang="ar-SA" sz="3200" dirty="0">
              <a:solidFill>
                <a:srgbClr val="FF0000"/>
              </a:solidFill>
              <a:cs typeface="PT Bold Heading" pitchFamily="2" charset="-78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C00000"/>
                </a:solidFill>
              </a:rPr>
              <a:t>للمجتمع				</a:t>
            </a:r>
            <a:r>
              <a:rPr lang="en-US" sz="3200" b="1" dirty="0">
                <a:solidFill>
                  <a:srgbClr val="C00000"/>
                </a:solidFill>
              </a:rPr>
              <a:t> for the society         </a:t>
            </a:r>
            <a:endParaRPr lang="ar-SA" sz="3200" b="1" dirty="0">
              <a:solidFill>
                <a:srgbClr val="C00000"/>
              </a:solidFill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للأمة					</a:t>
            </a:r>
            <a:r>
              <a:rPr lang="en-US" sz="3200" b="1" dirty="0">
                <a:solidFill>
                  <a:srgbClr val="0070C0"/>
                </a:solidFill>
              </a:rPr>
              <a:t> for the nation</a:t>
            </a:r>
            <a:endParaRPr lang="ar-SA" sz="3200" b="1" dirty="0">
              <a:solidFill>
                <a:srgbClr val="0070C0"/>
              </a:solidFill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C00000"/>
                </a:solidFill>
              </a:rPr>
              <a:t>للبشرية					</a:t>
            </a:r>
            <a:r>
              <a:rPr lang="en-US" sz="3200" b="1" dirty="0">
                <a:solidFill>
                  <a:srgbClr val="C00000"/>
                </a:solidFill>
              </a:rPr>
              <a:t> for mankind   </a:t>
            </a:r>
            <a:endParaRPr lang="ar-SA" sz="3200" dirty="0">
              <a:solidFill>
                <a:srgbClr val="C00000"/>
              </a:solidFill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CF9CB20-38C1-0587-F666-678ACA48DC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42" t="6690" r="17910" b="2210"/>
          <a:stretch/>
        </p:blipFill>
        <p:spPr>
          <a:xfrm>
            <a:off x="3592830" y="3648776"/>
            <a:ext cx="2531606" cy="191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33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18C3F409-2A53-452F-C09C-A530C5F5F8D1}"/>
              </a:ext>
            </a:extLst>
          </p:cNvPr>
          <p:cNvSpPr txBox="1"/>
          <p:nvPr/>
        </p:nvSpPr>
        <p:spPr>
          <a:xfrm>
            <a:off x="1572706" y="692696"/>
            <a:ext cx="5566540" cy="1318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مفاهيم ومصطلحات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Concepts and Terminology</a:t>
            </a:r>
            <a:endParaRPr lang="ar-SA" sz="3600" dirty="0">
              <a:solidFill>
                <a:srgbClr val="C00000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94890B7-DB55-5F59-C2C8-4B5288429985}"/>
              </a:ext>
            </a:extLst>
          </p:cNvPr>
          <p:cNvSpPr txBox="1"/>
          <p:nvPr/>
        </p:nvSpPr>
        <p:spPr>
          <a:xfrm>
            <a:off x="5292080" y="2276872"/>
            <a:ext cx="3456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1E76FBB-A610-9794-FCF7-AFB24570CCDC}"/>
              </a:ext>
            </a:extLst>
          </p:cNvPr>
          <p:cNvSpPr txBox="1"/>
          <p:nvPr/>
        </p:nvSpPr>
        <p:spPr>
          <a:xfrm>
            <a:off x="5292080" y="3140968"/>
            <a:ext cx="3456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ar-SA" sz="3600" dirty="0">
                <a:solidFill>
                  <a:srgbClr val="0070C0"/>
                </a:solidFill>
              </a:rPr>
              <a:t>مفهوم الزواج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1734EB2-9256-B076-F883-4A61F20C2E31}"/>
              </a:ext>
            </a:extLst>
          </p:cNvPr>
          <p:cNvSpPr txBox="1"/>
          <p:nvPr/>
        </p:nvSpPr>
        <p:spPr>
          <a:xfrm>
            <a:off x="5292080" y="4005064"/>
            <a:ext cx="3456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ar-SA" sz="3600" dirty="0">
                <a:solidFill>
                  <a:srgbClr val="0070C0"/>
                </a:solidFill>
              </a:rPr>
              <a:t>مفهوم التربية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D9F5EFA9-AF7C-DE27-F0DD-B890ADC14EFA}"/>
              </a:ext>
            </a:extLst>
          </p:cNvPr>
          <p:cNvSpPr txBox="1"/>
          <p:nvPr/>
        </p:nvSpPr>
        <p:spPr>
          <a:xfrm>
            <a:off x="5292080" y="4797152"/>
            <a:ext cx="3456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ar-SA" sz="3600" dirty="0">
                <a:solidFill>
                  <a:srgbClr val="0070C0"/>
                </a:solidFill>
              </a:rPr>
              <a:t>مفهوم الدعوة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F1A9AF7-97A1-3EBD-87E1-9D683285AEA7}"/>
              </a:ext>
            </a:extLst>
          </p:cNvPr>
          <p:cNvSpPr txBox="1"/>
          <p:nvPr/>
        </p:nvSpPr>
        <p:spPr>
          <a:xfrm>
            <a:off x="179512" y="2307649"/>
            <a:ext cx="46277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571500" indent="-571500">
              <a:buFont typeface="Wingdings" panose="05000000000000000000" pitchFamily="2" charset="2"/>
              <a:buChar char="v"/>
              <a:defRPr sz="3600">
                <a:solidFill>
                  <a:srgbClr val="0070C0"/>
                </a:solidFill>
              </a:defRPr>
            </a:lvl1pPr>
          </a:lstStyle>
          <a:p>
            <a:pPr algn="l" rtl="0"/>
            <a:r>
              <a:rPr lang="en-US" sz="3200" dirty="0"/>
              <a:t>Family concept</a:t>
            </a:r>
            <a:endParaRPr lang="ar-SA" sz="3200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35E8D4D-D1B2-5DA7-B5BD-954875522D56}"/>
              </a:ext>
            </a:extLst>
          </p:cNvPr>
          <p:cNvSpPr txBox="1"/>
          <p:nvPr/>
        </p:nvSpPr>
        <p:spPr>
          <a:xfrm>
            <a:off x="179512" y="3174992"/>
            <a:ext cx="38852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571500" indent="-571500" algn="l" rtl="0">
              <a:buFont typeface="Wingdings" panose="05000000000000000000" pitchFamily="2" charset="2"/>
              <a:buChar char="v"/>
              <a:defRPr sz="3200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Marriage concept</a:t>
            </a:r>
            <a:endParaRPr lang="ar-SA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80B4AA1-0D0F-9CC9-4D38-5A39803412C3}"/>
              </a:ext>
            </a:extLst>
          </p:cNvPr>
          <p:cNvSpPr txBox="1"/>
          <p:nvPr/>
        </p:nvSpPr>
        <p:spPr>
          <a:xfrm>
            <a:off x="179512" y="4858708"/>
            <a:ext cx="55665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571500" indent="-571500" algn="l" rtl="0">
              <a:buFont typeface="Wingdings" panose="05000000000000000000" pitchFamily="2" charset="2"/>
              <a:buChar char="v"/>
              <a:defRPr sz="3200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Invitation to ALLAH concept</a:t>
            </a:r>
            <a:endParaRPr lang="ar-SA" dirty="0"/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9AD6AB71-5082-54BB-4DE7-F71B6F20E76D}"/>
              </a:ext>
            </a:extLst>
          </p:cNvPr>
          <p:cNvSpPr txBox="1"/>
          <p:nvPr/>
        </p:nvSpPr>
        <p:spPr>
          <a:xfrm>
            <a:off x="179512" y="4052854"/>
            <a:ext cx="55665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571500" indent="-571500" algn="l" rtl="0">
              <a:buFont typeface="Wingdings" panose="05000000000000000000" pitchFamily="2" charset="2"/>
              <a:buChar char="v"/>
              <a:defRPr sz="3200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Education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concept</a:t>
            </a:r>
            <a:endParaRPr lang="ar-SA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1BB25D4-8E74-9DEE-B4F2-274172C0BEFC}"/>
              </a:ext>
            </a:extLst>
          </p:cNvPr>
          <p:cNvSpPr txBox="1"/>
          <p:nvPr/>
        </p:nvSpPr>
        <p:spPr>
          <a:xfrm rot="18617491">
            <a:off x="7212109" y="1068268"/>
            <a:ext cx="1453291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2400" dirty="0">
                <a:solidFill>
                  <a:schemeClr val="tx1"/>
                </a:solidFill>
              </a:rPr>
              <a:t>سنتحدث </a:t>
            </a:r>
          </a:p>
          <a:p>
            <a:pPr algn="ctr"/>
            <a:r>
              <a:rPr lang="ar-SA" sz="2400" dirty="0">
                <a:solidFill>
                  <a:schemeClr val="tx1"/>
                </a:solidFill>
              </a:rPr>
              <a:t>فيما يلي عن:</a:t>
            </a: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724FCEE0-7159-6FD1-FCED-F6F2ABEFD8F8}"/>
              </a:ext>
            </a:extLst>
          </p:cNvPr>
          <p:cNvGrpSpPr/>
          <p:nvPr/>
        </p:nvGrpSpPr>
        <p:grpSpPr>
          <a:xfrm>
            <a:off x="2048395" y="5661248"/>
            <a:ext cx="5080460" cy="550747"/>
            <a:chOff x="2048395" y="5661248"/>
            <a:chExt cx="5080460" cy="550747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C50104D9-8C5F-1861-B7BB-516D88CE5CE8}"/>
                </a:ext>
              </a:extLst>
            </p:cNvPr>
            <p:cNvSpPr/>
            <p:nvPr/>
          </p:nvSpPr>
          <p:spPr>
            <a:xfrm>
              <a:off x="2111702" y="5742918"/>
              <a:ext cx="5017153" cy="469077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ربع نص 12">
              <a:extLst>
                <a:ext uri="{FF2B5EF4-FFF2-40B4-BE49-F238E27FC236}">
                  <a16:creationId xmlns:a16="http://schemas.microsoft.com/office/drawing/2014/main" id="{1317D1B3-7470-926E-743A-35176CB9B04F}"/>
                </a:ext>
              </a:extLst>
            </p:cNvPr>
            <p:cNvSpPr txBox="1"/>
            <p:nvPr/>
          </p:nvSpPr>
          <p:spPr>
            <a:xfrm>
              <a:off x="2048395" y="5661248"/>
              <a:ext cx="5017153" cy="46907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ما أهمية الحديث عن هذه المفاهيم عند الداعية؟</a:t>
              </a:r>
            </a:p>
          </p:txBody>
        </p:sp>
      </p:grpSp>
      <p:pic>
        <p:nvPicPr>
          <p:cNvPr id="16" name="صورة 15">
            <a:extLst>
              <a:ext uri="{FF2B5EF4-FFF2-40B4-BE49-F238E27FC236}">
                <a16:creationId xmlns:a16="http://schemas.microsoft.com/office/drawing/2014/main" id="{6A4C9697-19A0-C3D5-6CC7-D1B21AAFA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149" y="5661248"/>
            <a:ext cx="554211" cy="554211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70FD4F7-62AC-C3CF-E917-1B51FA285E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8" r="12988"/>
          <a:stretch/>
        </p:blipFill>
        <p:spPr>
          <a:xfrm>
            <a:off x="904064" y="5535786"/>
            <a:ext cx="94750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90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DDDDE48C-8629-3BB8-0E4C-2DFF492FFAA3}"/>
              </a:ext>
            </a:extLst>
          </p:cNvPr>
          <p:cNvSpPr txBox="1"/>
          <p:nvPr/>
        </p:nvSpPr>
        <p:spPr>
          <a:xfrm>
            <a:off x="4559277" y="2155503"/>
            <a:ext cx="34563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pPr algn="r"/>
            <a:r>
              <a:rPr lang="ar-SA" sz="2000" dirty="0"/>
              <a:t>تعريف الأسرة: ( آدم عليه السلام )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Definition of family: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27EA172-EC0A-E3BF-76ED-C887785C2AFB}"/>
              </a:ext>
            </a:extLst>
          </p:cNvPr>
          <p:cNvSpPr txBox="1"/>
          <p:nvPr/>
        </p:nvSpPr>
        <p:spPr>
          <a:xfrm>
            <a:off x="4860032" y="3163615"/>
            <a:ext cx="31556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أهمية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Importance: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3F95F4C-AB2D-D826-FC23-FB4EDC407EF8}"/>
              </a:ext>
            </a:extLst>
          </p:cNvPr>
          <p:cNvSpPr txBox="1"/>
          <p:nvPr/>
        </p:nvSpPr>
        <p:spPr>
          <a:xfrm>
            <a:off x="4283968" y="5179258"/>
            <a:ext cx="37316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دور الأسرة: ( وظيفة الأسرة)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The role of the family: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26CB9AE-7015-8152-E948-510E587EF097}"/>
              </a:ext>
            </a:extLst>
          </p:cNvPr>
          <p:cNvSpPr txBox="1"/>
          <p:nvPr/>
        </p:nvSpPr>
        <p:spPr>
          <a:xfrm>
            <a:off x="611560" y="2155503"/>
            <a:ext cx="267677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بناء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building: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42847C9-386A-5209-AC7D-29E5D47AC2B4}"/>
              </a:ext>
            </a:extLst>
          </p:cNvPr>
          <p:cNvSpPr txBox="1"/>
          <p:nvPr/>
        </p:nvSpPr>
        <p:spPr>
          <a:xfrm>
            <a:off x="480420" y="4221088"/>
            <a:ext cx="28207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هدم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destruction: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BB4C328-259D-00F5-92EC-6CE042BCF96B}"/>
              </a:ext>
            </a:extLst>
          </p:cNvPr>
          <p:cNvSpPr txBox="1"/>
          <p:nvPr/>
        </p:nvSpPr>
        <p:spPr>
          <a:xfrm>
            <a:off x="467544" y="3163614"/>
            <a:ext cx="28207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أصدقاء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friends: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6BD6A3E5-541E-6A20-9E50-E4E83193E009}"/>
              </a:ext>
            </a:extLst>
          </p:cNvPr>
          <p:cNvSpPr txBox="1"/>
          <p:nvPr/>
        </p:nvSpPr>
        <p:spPr>
          <a:xfrm>
            <a:off x="480420" y="5179257"/>
            <a:ext cx="28207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أعداء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enemies: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0FCBDF8F-6FCD-942D-C5E4-1308828E1505}"/>
              </a:ext>
            </a:extLst>
          </p:cNvPr>
          <p:cNvSpPr txBox="1"/>
          <p:nvPr/>
        </p:nvSpPr>
        <p:spPr>
          <a:xfrm>
            <a:off x="5855661" y="4221088"/>
            <a:ext cx="2160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مهارات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skills: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9742ECCF-82C7-9C10-19B1-7D0FA8622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6917211" y="700276"/>
            <a:ext cx="1725873" cy="1332000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C648A573-530F-FF68-9657-42EE7DFB3164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C1D0E37D-7A20-2B65-985C-AAC0634F6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  <p:sp>
        <p:nvSpPr>
          <p:cNvPr id="20" name="مستطيل 19">
            <a:extLst>
              <a:ext uri="{FF2B5EF4-FFF2-40B4-BE49-F238E27FC236}">
                <a16:creationId xmlns:a16="http://schemas.microsoft.com/office/drawing/2014/main" id="{236316B2-D875-AECE-21E8-57450C9F2A17}"/>
              </a:ext>
            </a:extLst>
          </p:cNvPr>
          <p:cNvSpPr/>
          <p:nvPr/>
        </p:nvSpPr>
        <p:spPr>
          <a:xfrm>
            <a:off x="4060482" y="1335241"/>
            <a:ext cx="102303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ar-SA" b="1" dirty="0"/>
              <a:t>بدون تعليق</a:t>
            </a:r>
          </a:p>
        </p:txBody>
      </p:sp>
    </p:spTree>
    <p:extLst>
      <p:ext uri="{BB962C8B-B14F-4D97-AF65-F5344CB8AC3E}">
        <p14:creationId xmlns:p14="http://schemas.microsoft.com/office/powerpoint/2010/main" val="439506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DDDDE48C-8629-3BB8-0E4C-2DFF492FFAA3}"/>
              </a:ext>
            </a:extLst>
          </p:cNvPr>
          <p:cNvSpPr txBox="1"/>
          <p:nvPr/>
        </p:nvSpPr>
        <p:spPr>
          <a:xfrm>
            <a:off x="2365973" y="4005064"/>
            <a:ext cx="44264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800" dirty="0">
                <a:solidFill>
                  <a:schemeClr val="tx1"/>
                </a:solidFill>
              </a:rPr>
              <a:t>ما أثر الجو الأسري على الداعية؟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9742ECCF-82C7-9C10-19B1-7D0FA8622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6917211" y="700276"/>
            <a:ext cx="1725873" cy="1332000"/>
          </a:xfrm>
          <a:prstGeom prst="rect">
            <a:avLst/>
          </a:prstGeom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C672D70C-02DF-C11C-5A0E-E905713D16FC}"/>
              </a:ext>
            </a:extLst>
          </p:cNvPr>
          <p:cNvSpPr/>
          <p:nvPr/>
        </p:nvSpPr>
        <p:spPr>
          <a:xfrm>
            <a:off x="7127755" y="2204864"/>
            <a:ext cx="1304781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before …</a:t>
            </a:r>
          </a:p>
          <a:p>
            <a:pPr algn="ctr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قبل الحديث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C9AEF4CA-C990-F903-7F3B-A932262982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42" t="6690" r="17910" b="2210"/>
          <a:stretch/>
        </p:blipFill>
        <p:spPr>
          <a:xfrm>
            <a:off x="3620984" y="2139614"/>
            <a:ext cx="1902032" cy="14400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78BA4742-B151-9F9F-40FE-200245344096}"/>
              </a:ext>
            </a:extLst>
          </p:cNvPr>
          <p:cNvSpPr txBox="1"/>
          <p:nvPr/>
        </p:nvSpPr>
        <p:spPr>
          <a:xfrm>
            <a:off x="1167727" y="4725144"/>
            <a:ext cx="68085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pPr rtl="0"/>
            <a:r>
              <a:rPr lang="en-US" sz="2800" dirty="0">
                <a:solidFill>
                  <a:srgbClr val="C00000"/>
                </a:solidFill>
              </a:rPr>
              <a:t>What is the impact of the family atmosphere</a:t>
            </a:r>
          </a:p>
          <a:p>
            <a:pPr rtl="0"/>
            <a:r>
              <a:rPr lang="en-US" sz="2800" dirty="0">
                <a:solidFill>
                  <a:srgbClr val="C00000"/>
                </a:solidFill>
              </a:rPr>
              <a:t> on the preacher?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99D4045-41C4-4175-764E-04E830375E6E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08E98B3-06E7-68EF-6634-2FB8EE9927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76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6588224" y="908720"/>
            <a:ext cx="222298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family definition</a:t>
            </a:r>
          </a:p>
          <a:p>
            <a:pPr algn="ctr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تعريف الأسرة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73543023-80A5-B4CD-D232-EFEAA9990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323528" y="836712"/>
            <a:ext cx="974211" cy="751879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188819E4-D3A5-1908-4CCE-4FE06909A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4915" y="1772816"/>
            <a:ext cx="798628" cy="73894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7436832F-E5C7-7253-8499-B7C51E5CB8A5}"/>
              </a:ext>
            </a:extLst>
          </p:cNvPr>
          <p:cNvSpPr txBox="1"/>
          <p:nvPr/>
        </p:nvSpPr>
        <p:spPr>
          <a:xfrm>
            <a:off x="2645304" y="1484784"/>
            <a:ext cx="3942920" cy="567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2800" dirty="0">
                <a:ln w="11430"/>
                <a:solidFill>
                  <a:srgbClr val="FF0000"/>
                </a:solidFill>
              </a:rPr>
              <a:t>نشاط: </a:t>
            </a:r>
            <a:r>
              <a:rPr lang="ar-SA" sz="2000" dirty="0">
                <a:ln w="11430"/>
              </a:rPr>
              <a:t> كل مجموعة تكتب تعريفا للأسرة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00D3BFF-341E-C9BB-2241-D09FEFE52EAC}"/>
              </a:ext>
            </a:extLst>
          </p:cNvPr>
          <p:cNvSpPr txBox="1"/>
          <p:nvPr/>
        </p:nvSpPr>
        <p:spPr>
          <a:xfrm>
            <a:off x="755576" y="2492896"/>
            <a:ext cx="7488832" cy="405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Low" rt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ar-S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لبنة من لبنات المجتمع ، بل من لبنات الأمة ، بل من لبنات البشرية.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202FD0D-8A16-E228-160E-0333E000F05E}"/>
              </a:ext>
            </a:extLst>
          </p:cNvPr>
          <p:cNvSpPr txBox="1"/>
          <p:nvPr/>
        </p:nvSpPr>
        <p:spPr>
          <a:xfrm>
            <a:off x="755576" y="3573016"/>
            <a:ext cx="7488832" cy="3737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342900" lvl="0" indent="-342900" algn="justLow">
              <a:lnSpc>
                <a:spcPct val="107000"/>
              </a:lnSpc>
              <a:buFont typeface="Symbol" panose="05050102010706020507" pitchFamily="18" charset="2"/>
              <a:buChar char=""/>
              <a:defRPr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sz="1800" dirty="0"/>
              <a:t>صرح من صروح التربية والتعليم، بل هي المدرسة والمعهد الأول والأساس في حياة الإنسان.</a:t>
            </a:r>
            <a:endParaRPr lang="en-US" sz="1800" dirty="0"/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6C2ABE7B-B480-D6E6-4797-134E56956025}"/>
              </a:ext>
            </a:extLst>
          </p:cNvPr>
          <p:cNvSpPr txBox="1"/>
          <p:nvPr/>
        </p:nvSpPr>
        <p:spPr>
          <a:xfrm>
            <a:off x="755466" y="4581128"/>
            <a:ext cx="7488832" cy="405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342900" lvl="0" indent="-342900" algn="justLow">
              <a:lnSpc>
                <a:spcPct val="107000"/>
              </a:lnSpc>
              <a:buFont typeface="Symbol" panose="05050102010706020507" pitchFamily="18" charset="2"/>
              <a:buChar char=""/>
              <a:defRPr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الحصن الأول والأهم من حصون الأمة.</a:t>
            </a:r>
            <a:endParaRPr lang="en-US" dirty="0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CFFD498-DFBE-4341-42DF-750CAE121140}"/>
              </a:ext>
            </a:extLst>
          </p:cNvPr>
          <p:cNvSpPr txBox="1"/>
          <p:nvPr/>
        </p:nvSpPr>
        <p:spPr>
          <a:xfrm>
            <a:off x="755466" y="2793122"/>
            <a:ext cx="73088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</a:rPr>
              <a:t>The family is the basic building blocks of society, the basic building blocks of a nation, the basic building blocks of humanity.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FA65E07-A2F5-72B6-80AD-5A0340F09805}"/>
              </a:ext>
            </a:extLst>
          </p:cNvPr>
          <p:cNvSpPr txBox="1"/>
          <p:nvPr/>
        </p:nvSpPr>
        <p:spPr>
          <a:xfrm>
            <a:off x="755466" y="3873242"/>
            <a:ext cx="73088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285750" indent="-285750" algn="l" rtl="0">
              <a:buFont typeface="Arial" panose="020B0604020202020204" pitchFamily="34" charset="0"/>
              <a:buChar char="•"/>
              <a:defRPr sz="20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It is one of the edifice of education. It is the basic school, the first institute, and the first institution in human life.</a:t>
            </a:r>
            <a:endParaRPr lang="ar-SA" dirty="0"/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6B248BD5-A110-FE02-D89C-5727A21632E8}"/>
              </a:ext>
            </a:extLst>
          </p:cNvPr>
          <p:cNvSpPr txBox="1"/>
          <p:nvPr/>
        </p:nvSpPr>
        <p:spPr>
          <a:xfrm>
            <a:off x="755466" y="4973106"/>
            <a:ext cx="74169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285750" indent="-285750" algn="l" rtl="0">
              <a:buFont typeface="Arial" panose="020B0604020202020204" pitchFamily="34" charset="0"/>
              <a:buChar char="•"/>
              <a:defRPr sz="20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The first and the most important fortress of the nation's fortresses.</a:t>
            </a:r>
            <a:endParaRPr lang="ar-SA" dirty="0"/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7EF74120-08C0-6CA3-85AE-53ECF6772D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976" r="4641"/>
          <a:stretch/>
        </p:blipFill>
        <p:spPr>
          <a:xfrm>
            <a:off x="810633" y="1652264"/>
            <a:ext cx="989186" cy="1041323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C007420B-C3D6-10D1-8D38-205DE5D89F32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D54A486A-33EA-1B25-7159-2BFF173FE3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DB3B8A1-08AC-AB0D-F3B9-BC594CAF41FE}"/>
              </a:ext>
            </a:extLst>
          </p:cNvPr>
          <p:cNvSpPr txBox="1"/>
          <p:nvPr/>
        </p:nvSpPr>
        <p:spPr>
          <a:xfrm>
            <a:off x="907866" y="5445224"/>
            <a:ext cx="7488832" cy="405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342900" lvl="0" indent="-342900" algn="justLow">
              <a:lnSpc>
                <a:spcPct val="107000"/>
              </a:lnSpc>
              <a:buFont typeface="Symbol" panose="05050102010706020507" pitchFamily="18" charset="2"/>
              <a:buChar char=""/>
              <a:defRPr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صمام أمان للأمة.</a:t>
            </a:r>
            <a:endParaRPr lang="en-US" dirty="0"/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E915DDE5-3E6D-65A9-8768-1175C9004371}"/>
              </a:ext>
            </a:extLst>
          </p:cNvPr>
          <p:cNvSpPr txBox="1"/>
          <p:nvPr/>
        </p:nvSpPr>
        <p:spPr>
          <a:xfrm>
            <a:off x="907866" y="5837202"/>
            <a:ext cx="74169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285750" indent="-285750" algn="l" rtl="0">
              <a:buFont typeface="Arial" panose="020B0604020202020204" pitchFamily="34" charset="0"/>
              <a:buChar char="•"/>
              <a:defRPr sz="20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A safety valve for the nation.</a:t>
            </a:r>
            <a:endParaRPr lang="ar-SA" dirty="0"/>
          </a:p>
        </p:txBody>
      </p:sp>
      <p:pic>
        <p:nvPicPr>
          <p:cNvPr id="24" name="صورة 23">
            <a:extLst>
              <a:ext uri="{FF2B5EF4-FFF2-40B4-BE49-F238E27FC236}">
                <a16:creationId xmlns:a16="http://schemas.microsoft.com/office/drawing/2014/main" id="{B0A41E76-C950-9D65-B5EE-2ED20ABC14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5581" y="1551644"/>
            <a:ext cx="554211" cy="55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01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8"/>
          <p:cNvSpPr>
            <a:spLocks noChangeArrowheads="1"/>
          </p:cNvSpPr>
          <p:nvPr/>
        </p:nvSpPr>
        <p:spPr bwMode="auto">
          <a:xfrm>
            <a:off x="684213" y="1268413"/>
            <a:ext cx="7704137" cy="4897437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1pPr>
            <a:lvl2pPr marL="742950" indent="-28575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2pPr>
            <a:lvl3pPr marL="11430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3pPr>
            <a:lvl4pPr marL="16002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4pPr>
            <a:lvl5pPr marL="20574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5pPr>
            <a:lvl6pPr marL="25146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6pPr>
            <a:lvl7pPr marL="29718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7pPr>
            <a:lvl8pPr marL="34290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8pPr>
            <a:lvl9pPr marL="38862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Dr.. Ali Bin Isa Al-</a:t>
            </a:r>
            <a:r>
              <a:rPr lang="en-US" altLang="ar-SA" sz="2000" i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Zahrani</a:t>
            </a:r>
            <a:endParaRPr lang="en-US" altLang="ar-SA" sz="2000" i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Training and human resources development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Certified Trainer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From the British Academy of Human Resource Development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Trainer, consultant at Herman scale of thinking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Trainer and consultant in the automated decision-maker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Membership in a number of administrative councils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He chaired a number of committees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Trained more than 20,000 trainees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 commander of the founders of a certified US states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Training expert in Arab Board for Training and Consulting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ar-SA" sz="2000" i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 member of the Network of Arab trainers</a:t>
            </a:r>
          </a:p>
        </p:txBody>
      </p:sp>
      <p:sp>
        <p:nvSpPr>
          <p:cNvPr id="9220" name="Text Box 9"/>
          <p:cNvSpPr txBox="1">
            <a:spLocks noChangeArrowheads="1"/>
          </p:cNvSpPr>
          <p:nvPr/>
        </p:nvSpPr>
        <p:spPr bwMode="auto">
          <a:xfrm>
            <a:off x="2943952" y="507612"/>
            <a:ext cx="3239839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1pPr>
            <a:lvl2pPr marL="742950" indent="-28575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2pPr>
            <a:lvl3pPr marL="11430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3pPr>
            <a:lvl4pPr marL="16002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4pPr>
            <a:lvl5pPr marL="20574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5pPr>
            <a:lvl6pPr marL="25146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6pPr>
            <a:lvl7pPr marL="29718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7pPr>
            <a:lvl8pPr marL="34290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8pPr>
            <a:lvl9pPr marL="38862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ar-SA" altLang="ar-SA" sz="2800" i="0" dirty="0">
                <a:solidFill>
                  <a:srgbClr val="008000"/>
                </a:solidFill>
                <a:latin typeface="Tahoma" pitchFamily="34" charset="0"/>
                <a:cs typeface="+mn-cs"/>
              </a:rPr>
              <a:t>تعـــــــــــــــــــــــــــــــــارف</a:t>
            </a:r>
            <a:endParaRPr lang="en-US" altLang="ar-SA" sz="2800" i="0" dirty="0">
              <a:solidFill>
                <a:srgbClr val="008000"/>
              </a:solidFill>
              <a:latin typeface="Tahoma" pitchFamily="34" charset="0"/>
              <a:cs typeface="+mn-cs"/>
            </a:endParaRPr>
          </a:p>
        </p:txBody>
      </p:sp>
      <p:pic>
        <p:nvPicPr>
          <p:cNvPr id="9221" name="Picture 10" descr="15_10_5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60350"/>
            <a:ext cx="158432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183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6588224" y="908720"/>
            <a:ext cx="222298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family definition</a:t>
            </a:r>
          </a:p>
          <a:p>
            <a:pPr algn="ctr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تعريف الأسرة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73543023-80A5-B4CD-D232-EFEAA9990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323528" y="836712"/>
            <a:ext cx="974211" cy="751879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7EF74120-08C0-6CA3-85AE-53ECF6772D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976" r="4641"/>
          <a:stretch/>
        </p:blipFill>
        <p:spPr>
          <a:xfrm>
            <a:off x="422756" y="1700808"/>
            <a:ext cx="1196916" cy="1260000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C007420B-C3D6-10D1-8D38-205DE5D89F32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D54A486A-33EA-1B25-7159-2BFF173FE3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A1743787-EEB4-811C-0552-8CD8DF24EBF0}"/>
              </a:ext>
            </a:extLst>
          </p:cNvPr>
          <p:cNvSpPr txBox="1"/>
          <p:nvPr/>
        </p:nvSpPr>
        <p:spPr>
          <a:xfrm>
            <a:off x="3823738" y="1739591"/>
            <a:ext cx="13819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2800" dirty="0">
                <a:ln w="11430"/>
                <a:solidFill>
                  <a:srgbClr val="FF0000"/>
                </a:solidFill>
              </a:rPr>
              <a:t>خلق آدم </a:t>
            </a:r>
            <a:endParaRPr lang="ar-SA" sz="2000" dirty="0">
              <a:ln w="11430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74439A92-9B3C-308C-D5B3-75233F8F246C}"/>
              </a:ext>
            </a:extLst>
          </p:cNvPr>
          <p:cNvSpPr txBox="1"/>
          <p:nvPr/>
        </p:nvSpPr>
        <p:spPr>
          <a:xfrm>
            <a:off x="4860032" y="2679303"/>
            <a:ext cx="33668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sz="2400" dirty="0">
                <a:ln w="11430"/>
              </a:rPr>
              <a:t>أبو البشرية وأساس بناء الأسرة</a:t>
            </a:r>
            <a:endParaRPr lang="ar-SA" dirty="0">
              <a:ln w="11430"/>
            </a:endParaRP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568D2FEF-71BC-DB02-633E-656E270BE880}"/>
              </a:ext>
            </a:extLst>
          </p:cNvPr>
          <p:cNvSpPr txBox="1"/>
          <p:nvPr/>
        </p:nvSpPr>
        <p:spPr>
          <a:xfrm>
            <a:off x="4572000" y="4797152"/>
            <a:ext cx="38267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sz="2400" dirty="0">
                <a:ln w="11430"/>
              </a:rPr>
              <a:t>القوامة – المسؤولية – توزيع الأدوار</a:t>
            </a:r>
            <a:endParaRPr lang="ar-SA" dirty="0">
              <a:ln w="11430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7E15A38-B221-C120-BD10-19536A669A40}"/>
              </a:ext>
            </a:extLst>
          </p:cNvPr>
          <p:cNvSpPr txBox="1"/>
          <p:nvPr/>
        </p:nvSpPr>
        <p:spPr>
          <a:xfrm>
            <a:off x="532452" y="5876680"/>
            <a:ext cx="6928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0" i="0" dirty="0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فَقُلْنَا يَا آدَمُ إِنَّ </a:t>
            </a:r>
            <a:r>
              <a:rPr lang="ar-SA" sz="2000" b="0" i="0" dirty="0" err="1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هَٰذَا</a:t>
            </a:r>
            <a:r>
              <a:rPr lang="ar-SA" sz="2000" b="0" i="0" dirty="0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 عَدُوٌّ لَّكَ وَلِزَوْجِكَ فَلَا يُخْرِجَنَّكُمَا </a:t>
            </a:r>
            <a:r>
              <a:rPr lang="ar-SA" sz="2000" dirty="0">
                <a:solidFill>
                  <a:srgbClr val="004080"/>
                </a:solidFill>
                <a:latin typeface="Tahoma" panose="020B0604030504040204" pitchFamily="34" charset="0"/>
              </a:rPr>
              <a:t>مِنَ الْجَنَّةِ </a:t>
            </a:r>
            <a:r>
              <a:rPr lang="ar-SA" sz="2000" dirty="0" err="1">
                <a:solidFill>
                  <a:srgbClr val="004080"/>
                </a:solidFill>
                <a:latin typeface="Tahoma" panose="020B0604030504040204" pitchFamily="34" charset="0"/>
              </a:rPr>
              <a:t>فَتَشْقَىٰ</a:t>
            </a:r>
            <a:r>
              <a:rPr lang="ar-SA" sz="2000" dirty="0">
                <a:solidFill>
                  <a:srgbClr val="004080"/>
                </a:solidFill>
                <a:latin typeface="Tahoma" panose="020B0604030504040204" pitchFamily="34" charset="0"/>
              </a:rPr>
              <a:t> </a:t>
            </a:r>
            <a:r>
              <a:rPr lang="ar-SA" sz="1600" b="1" i="0" u="sng" dirty="0">
                <a:solidFill>
                  <a:srgbClr val="B83103"/>
                </a:solidFill>
                <a:effectLst/>
                <a:latin typeface="Tahoma" panose="020B0604030504040204" pitchFamily="34" charset="0"/>
                <a:hlinkClick r:id="rId5"/>
              </a:rPr>
              <a:t>طه - الآية 117</a:t>
            </a:r>
            <a:endParaRPr lang="ar-SA" sz="1600" dirty="0"/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46426294-BBC7-5651-FCA1-C2A80CBCCD76}"/>
              </a:ext>
            </a:extLst>
          </p:cNvPr>
          <p:cNvSpPr txBox="1"/>
          <p:nvPr/>
        </p:nvSpPr>
        <p:spPr>
          <a:xfrm>
            <a:off x="2555776" y="3717032"/>
            <a:ext cx="58210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sz="2400" dirty="0">
                <a:ln w="11430"/>
              </a:rPr>
              <a:t>كانا: اللباس – السكن – المودة – الرحمة – الوالدية - العلم</a:t>
            </a:r>
            <a:endParaRPr lang="ar-SA" dirty="0">
              <a:ln w="11430"/>
            </a:endParaRP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EF55F89A-39F4-4082-6949-F53F7EB9703B}"/>
              </a:ext>
            </a:extLst>
          </p:cNvPr>
          <p:cNvSpPr txBox="1"/>
          <p:nvPr/>
        </p:nvSpPr>
        <p:spPr>
          <a:xfrm>
            <a:off x="611560" y="3068960"/>
            <a:ext cx="7759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400" dirty="0">
                <a:solidFill>
                  <a:srgbClr val="C00000"/>
                </a:solidFill>
              </a:rPr>
              <a:t>The father of humanity and the core of family building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0FD5E1BC-8D52-392A-073C-D3A1D1B2E590}"/>
              </a:ext>
            </a:extLst>
          </p:cNvPr>
          <p:cNvSpPr txBox="1"/>
          <p:nvPr/>
        </p:nvSpPr>
        <p:spPr>
          <a:xfrm>
            <a:off x="611560" y="4057466"/>
            <a:ext cx="7759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algn="l" rtl="0">
              <a:defRPr sz="24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Dress - dwelling - affection - mercy - fatherhood - knowledge</a:t>
            </a:r>
            <a:endParaRPr lang="ar-SA" dirty="0"/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1A06D309-690C-70B1-93A8-DC5D92151F78}"/>
              </a:ext>
            </a:extLst>
          </p:cNvPr>
          <p:cNvSpPr txBox="1"/>
          <p:nvPr/>
        </p:nvSpPr>
        <p:spPr>
          <a:xfrm>
            <a:off x="611560" y="5161432"/>
            <a:ext cx="6770127" cy="56758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algn="l" rtl="0">
              <a:defRPr sz="24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Supervision - Responsibility - Assignment of roles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4178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409235" y="2710661"/>
            <a:ext cx="2225702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763" lvl="1" algn="ctr" fontAlgn="base"/>
            <a:r>
              <a:rPr lang="en-US" b="1" dirty="0">
                <a:solidFill>
                  <a:schemeClr val="bg1"/>
                </a:solidFill>
              </a:rPr>
              <a:t>Family &amp; Problems</a:t>
            </a:r>
          </a:p>
          <a:p>
            <a:pPr marL="4763" lvl="1" algn="ctr" rtl="1" fontAlgn="base"/>
            <a:r>
              <a:rPr lang="ar-SA" b="1" dirty="0">
                <a:solidFill>
                  <a:schemeClr val="bg1"/>
                </a:solidFill>
              </a:rPr>
              <a:t>هل يوجد أسرة بلا مشاكل؟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251520" y="2822522"/>
            <a:ext cx="3154068" cy="8225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002060"/>
                </a:solidFill>
                <a:cs typeface="PT Bold Heading" pitchFamily="2" charset="-78"/>
              </a:rPr>
              <a:t>Life Without Challenges</a:t>
            </a:r>
            <a:endParaRPr lang="ar-SA" sz="2400" dirty="0">
              <a:solidFill>
                <a:srgbClr val="002060"/>
              </a:solidFill>
              <a:cs typeface="PT Bold Heading" pitchFamily="2" charset="-78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ar-SA" sz="1800" b="1" dirty="0"/>
              <a:t>حياة بلا مشاكل</a:t>
            </a: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483768" y="3960342"/>
            <a:ext cx="3276363" cy="8368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002060"/>
                </a:solidFill>
                <a:cs typeface="PT Bold Heading" pitchFamily="2" charset="-78"/>
              </a:rPr>
              <a:t>Family Without </a:t>
            </a:r>
            <a:r>
              <a:rPr lang="en-US" sz="2400" i="1" dirty="0">
                <a:solidFill>
                  <a:srgbClr val="002060"/>
                </a:solidFill>
                <a:cs typeface="PT Bold Heading" pitchFamily="2" charset="-78"/>
              </a:rPr>
              <a:t>Shaitan</a:t>
            </a:r>
            <a:endParaRPr lang="ar-SA" sz="2400" i="1" dirty="0">
              <a:solidFill>
                <a:srgbClr val="002060"/>
              </a:solidFill>
              <a:cs typeface="PT Bold Heading" pitchFamily="2" charset="-78"/>
            </a:endParaRPr>
          </a:p>
          <a:p>
            <a:pPr marL="0" indent="0" algn="ctr">
              <a:buNone/>
            </a:pPr>
            <a:r>
              <a:rPr lang="ar-SA" sz="1800" b="1" dirty="0"/>
              <a:t>أسرة بلا شيطان</a:t>
            </a:r>
          </a:p>
        </p:txBody>
      </p:sp>
      <p:cxnSp>
        <p:nvCxnSpPr>
          <p:cNvPr id="6" name="رابط بشكل مرفق 5"/>
          <p:cNvCxnSpPr>
            <a:stCxn id="4" idx="2"/>
            <a:endCxn id="5" idx="1"/>
          </p:cNvCxnSpPr>
          <p:nvPr/>
        </p:nvCxnSpPr>
        <p:spPr>
          <a:xfrm rot="16200000" flipH="1">
            <a:off x="1789300" y="3684278"/>
            <a:ext cx="733723" cy="655214"/>
          </a:xfrm>
          <a:prstGeom prst="bentConnector2">
            <a:avLst/>
          </a:prstGeom>
          <a:ln w="762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عنوان فرعي 2"/>
          <p:cNvSpPr txBox="1">
            <a:spLocks/>
          </p:cNvSpPr>
          <p:nvPr/>
        </p:nvSpPr>
        <p:spPr>
          <a:xfrm>
            <a:off x="5619834" y="5324639"/>
            <a:ext cx="2916026" cy="8368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002060"/>
                </a:solidFill>
                <a:cs typeface="PT Bold Heading" pitchFamily="2" charset="-78"/>
              </a:rPr>
              <a:t>Family Without Life</a:t>
            </a:r>
            <a:endParaRPr lang="ar-SA" sz="2400" dirty="0">
              <a:solidFill>
                <a:srgbClr val="002060"/>
              </a:solidFill>
              <a:cs typeface="PT Bold Heading" pitchFamily="2" charset="-78"/>
            </a:endParaRPr>
          </a:p>
          <a:p>
            <a:pPr marL="0" indent="0" algn="ctr">
              <a:buNone/>
            </a:pPr>
            <a:r>
              <a:rPr lang="ar-SA" sz="1800" b="1" dirty="0"/>
              <a:t>أسرة بلا حياة</a:t>
            </a:r>
          </a:p>
        </p:txBody>
      </p:sp>
      <p:cxnSp>
        <p:nvCxnSpPr>
          <p:cNvPr id="8" name="رابط بشكل مرفق 7"/>
          <p:cNvCxnSpPr>
            <a:stCxn id="5" idx="2"/>
            <a:endCxn id="7" idx="1"/>
          </p:cNvCxnSpPr>
          <p:nvPr/>
        </p:nvCxnSpPr>
        <p:spPr>
          <a:xfrm rot="16200000" flipH="1">
            <a:off x="4397946" y="4521156"/>
            <a:ext cx="945892" cy="1497884"/>
          </a:xfrm>
          <a:prstGeom prst="bentConnector2">
            <a:avLst/>
          </a:prstGeom>
          <a:ln w="76200">
            <a:solidFill>
              <a:schemeClr val="accent5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عنوان فرعي 2"/>
          <p:cNvSpPr txBox="1">
            <a:spLocks/>
          </p:cNvSpPr>
          <p:nvPr/>
        </p:nvSpPr>
        <p:spPr>
          <a:xfrm>
            <a:off x="231287" y="5153399"/>
            <a:ext cx="3511134" cy="8368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002060"/>
                </a:solidFill>
                <a:cs typeface="PT Bold Heading" pitchFamily="2" charset="-78"/>
              </a:rPr>
              <a:t>Family Happiness Equation</a:t>
            </a:r>
            <a:endParaRPr lang="ar-SA" sz="2400" dirty="0">
              <a:solidFill>
                <a:srgbClr val="002060"/>
              </a:solidFill>
              <a:cs typeface="PT Bold Heading" pitchFamily="2" charset="-78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ar-SA" sz="1800" b="1" dirty="0"/>
              <a:t>هذه معادلة السعادة الأسرية</a:t>
            </a:r>
          </a:p>
        </p:txBody>
      </p:sp>
      <p:sp>
        <p:nvSpPr>
          <p:cNvPr id="11" name="عنوان فرعي 2"/>
          <p:cNvSpPr txBox="1">
            <a:spLocks/>
          </p:cNvSpPr>
          <p:nvPr/>
        </p:nvSpPr>
        <p:spPr>
          <a:xfrm>
            <a:off x="6084168" y="4032350"/>
            <a:ext cx="2637967" cy="8368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002060"/>
                </a:solidFill>
                <a:cs typeface="PT Bold Heading" pitchFamily="2" charset="-78"/>
              </a:rPr>
              <a:t>We</a:t>
            </a:r>
            <a:r>
              <a:rPr lang="en-US" sz="1800" dirty="0">
                <a:solidFill>
                  <a:srgbClr val="002060"/>
                </a:solidFill>
                <a:cs typeface="PT Bold Heading" pitchFamily="2" charset="-78"/>
              </a:rPr>
              <a:t> </a:t>
            </a:r>
            <a:r>
              <a:rPr lang="en-US" sz="2400" dirty="0">
                <a:solidFill>
                  <a:srgbClr val="002060"/>
                </a:solidFill>
                <a:cs typeface="PT Bold Heading" pitchFamily="2" charset="-78"/>
              </a:rPr>
              <a:t>are</a:t>
            </a:r>
            <a:r>
              <a:rPr lang="en-US" sz="1800" dirty="0">
                <a:solidFill>
                  <a:srgbClr val="002060"/>
                </a:solidFill>
                <a:cs typeface="PT Bold Heading" pitchFamily="2" charset="-78"/>
              </a:rPr>
              <a:t> </a:t>
            </a:r>
            <a:r>
              <a:rPr lang="en-US" sz="2400" dirty="0">
                <a:solidFill>
                  <a:srgbClr val="002060"/>
                </a:solidFill>
                <a:cs typeface="PT Bold Heading" pitchFamily="2" charset="-78"/>
              </a:rPr>
              <a:t>all</a:t>
            </a:r>
            <a:r>
              <a:rPr lang="en-US" sz="1800" dirty="0">
                <a:solidFill>
                  <a:srgbClr val="002060"/>
                </a:solidFill>
                <a:cs typeface="PT Bold Heading" pitchFamily="2" charset="-78"/>
              </a:rPr>
              <a:t> </a:t>
            </a:r>
            <a:r>
              <a:rPr lang="en-US" sz="2400" dirty="0">
                <a:solidFill>
                  <a:srgbClr val="002060"/>
                </a:solidFill>
                <a:cs typeface="PT Bold Heading" pitchFamily="2" charset="-78"/>
              </a:rPr>
              <a:t>a</a:t>
            </a:r>
            <a:r>
              <a:rPr lang="en-US" sz="1800" dirty="0">
                <a:solidFill>
                  <a:srgbClr val="002060"/>
                </a:solidFill>
                <a:cs typeface="PT Bold Heading" pitchFamily="2" charset="-78"/>
              </a:rPr>
              <a:t> </a:t>
            </a:r>
            <a:r>
              <a:rPr lang="en-US" sz="2400" dirty="0">
                <a:solidFill>
                  <a:srgbClr val="002060"/>
                </a:solidFill>
                <a:cs typeface="PT Bold Heading" pitchFamily="2" charset="-78"/>
              </a:rPr>
              <a:t>Family</a:t>
            </a:r>
            <a:endParaRPr lang="ar-SA" sz="2400" dirty="0">
              <a:solidFill>
                <a:srgbClr val="002060"/>
              </a:solidFill>
              <a:cs typeface="PT Bold Heading" pitchFamily="2" charset="-78"/>
            </a:endParaRPr>
          </a:p>
          <a:p>
            <a:pPr marL="0" indent="0" algn="ctr">
              <a:buNone/>
            </a:pPr>
            <a:r>
              <a:rPr lang="ar-SA" sz="1800" b="1" dirty="0"/>
              <a:t>كلنا أسرة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7064905" y="944959"/>
            <a:ext cx="1468865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Postulates</a:t>
            </a:r>
            <a:endParaRPr lang="ar-SA" sz="2400" dirty="0">
              <a:ln w="11430"/>
              <a:solidFill>
                <a:srgbClr val="00206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مسلمات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0FF135AB-0985-C173-B93D-23851AC4E055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ABD491EF-4FCF-E28F-4CF4-EEB645D8F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73543023-80A5-B4CD-D232-EFEAA99906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05" t="14505" r="6592"/>
          <a:stretch/>
        </p:blipFill>
        <p:spPr>
          <a:xfrm>
            <a:off x="345800" y="824756"/>
            <a:ext cx="1725873" cy="1332000"/>
          </a:xfrm>
          <a:prstGeom prst="rect">
            <a:avLst/>
          </a:prstGeom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912095D7-FA3D-C35B-7E61-0E202A340ECA}"/>
              </a:ext>
            </a:extLst>
          </p:cNvPr>
          <p:cNvSpPr/>
          <p:nvPr/>
        </p:nvSpPr>
        <p:spPr>
          <a:xfrm>
            <a:off x="3048724" y="1488560"/>
            <a:ext cx="3258650" cy="6306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763" lvl="1" algn="ctr" fontAlgn="base"/>
            <a:r>
              <a:rPr lang="en-US" b="1" dirty="0">
                <a:solidFill>
                  <a:schemeClr val="tx1"/>
                </a:solidFill>
              </a:rPr>
              <a:t>A happy family makes a person</a:t>
            </a:r>
          </a:p>
          <a:p>
            <a:pPr marL="4763" lvl="1" algn="ctr" fontAlgn="base"/>
            <a:r>
              <a:rPr lang="ar-SA" b="1" dirty="0">
                <a:solidFill>
                  <a:schemeClr val="tx1"/>
                </a:solidFill>
              </a:rPr>
              <a:t>الأسرة السعيدة تصنع الإنسان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مستطيل: بزاويتين علويتين إحداهما مقصوصة والأخرى دائرية 15">
            <a:extLst>
              <a:ext uri="{FF2B5EF4-FFF2-40B4-BE49-F238E27FC236}">
                <a16:creationId xmlns:a16="http://schemas.microsoft.com/office/drawing/2014/main" id="{2A3B1303-EBA0-FB92-1B9B-43101E703704}"/>
              </a:ext>
            </a:extLst>
          </p:cNvPr>
          <p:cNvSpPr/>
          <p:nvPr/>
        </p:nvSpPr>
        <p:spPr>
          <a:xfrm>
            <a:off x="3565136" y="2393118"/>
            <a:ext cx="2637967" cy="1251905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اكتشف عدوك</a:t>
            </a:r>
          </a:p>
          <a:p>
            <a:pPr algn="ctr"/>
            <a:r>
              <a:rPr lang="en-US" sz="2800" dirty="0"/>
              <a:t>Discover</a:t>
            </a:r>
          </a:p>
          <a:p>
            <a:pPr algn="ctr"/>
            <a:r>
              <a:rPr lang="en-US" sz="2800" dirty="0"/>
              <a:t> your enemy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850012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6779314" y="926479"/>
            <a:ext cx="201888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family building</a:t>
            </a:r>
            <a:endParaRPr lang="ar-SA" sz="2400" dirty="0">
              <a:ln w="11430"/>
              <a:solidFill>
                <a:srgbClr val="00206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بناء الأسرة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73543023-80A5-B4CD-D232-EFEAA9990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341818" y="873690"/>
            <a:ext cx="1296674" cy="1000751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8F2C4FA2-A886-0EEB-ADB6-6D4B7FAEFE07}"/>
              </a:ext>
            </a:extLst>
          </p:cNvPr>
          <p:cNvSpPr txBox="1"/>
          <p:nvPr/>
        </p:nvSpPr>
        <p:spPr>
          <a:xfrm>
            <a:off x="5364088" y="2557906"/>
            <a:ext cx="3456384" cy="3607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SA" b="0" i="0" dirty="0">
                <a:solidFill>
                  <a:srgbClr val="C00000"/>
                </a:solidFill>
                <a:effectLst/>
                <a:latin typeface="Tahoma" panose="020B0604030504040204" pitchFamily="34" charset="0"/>
              </a:rPr>
              <a:t>المودة</a:t>
            </a:r>
            <a:r>
              <a:rPr lang="ar-SA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000000"/>
                </a:solidFill>
                <a:latin typeface="Tahoma" panose="020B0604030504040204" pitchFamily="34" charset="0"/>
              </a:rPr>
              <a:t>الرحمة.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C00000"/>
                </a:solidFill>
                <a:latin typeface="Tahoma" panose="020B0604030504040204" pitchFamily="34" charset="0"/>
              </a:rPr>
              <a:t>دين المخطوبة.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000000"/>
                </a:solidFill>
                <a:latin typeface="Tahoma" panose="020B0604030504040204" pitchFamily="34" charset="0"/>
              </a:rPr>
              <a:t>أخلاق الخاطب.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C00000"/>
                </a:solidFill>
                <a:latin typeface="Tahoma" panose="020B0604030504040204" pitchFamily="34" charset="0"/>
              </a:rPr>
              <a:t>المعرفة بماهية</a:t>
            </a:r>
          </a:p>
          <a:p>
            <a:pPr algn="just"/>
            <a:r>
              <a:rPr lang="ar-SA" dirty="0">
                <a:solidFill>
                  <a:srgbClr val="000000"/>
                </a:solidFill>
                <a:latin typeface="Tahoma" panose="020B0604030504040204" pitchFamily="34" charset="0"/>
              </a:rPr>
              <a:t>( الأسرة - الزواج - الذرية).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SA" dirty="0">
                <a:solidFill>
                  <a:srgbClr val="C00000"/>
                </a:solidFill>
                <a:latin typeface="Tahoma" panose="020B0604030504040204" pitchFamily="34" charset="0"/>
              </a:rPr>
              <a:t>تحديد الهدف ورسم خارطة الحياة.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A3EA776-0595-CCDC-9830-9F790E52ACA6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A8BCCF27-4034-E58E-49EB-73445A7FC2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FF0BFE1E-95ED-04C3-B251-061867DF5E3C}"/>
              </a:ext>
            </a:extLst>
          </p:cNvPr>
          <p:cNvSpPr txBox="1"/>
          <p:nvPr/>
        </p:nvSpPr>
        <p:spPr>
          <a:xfrm>
            <a:off x="680906" y="2503255"/>
            <a:ext cx="6098408" cy="3664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C00000"/>
                </a:solidFill>
              </a:rPr>
              <a:t>affection.</a:t>
            </a:r>
          </a:p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mercy.</a:t>
            </a:r>
          </a:p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C00000"/>
                </a:solidFill>
              </a:rPr>
              <a:t>Betrothed’s religion.</a:t>
            </a:r>
          </a:p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The morals of the groom.</a:t>
            </a:r>
          </a:p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C00000"/>
                </a:solidFill>
              </a:rPr>
              <a:t>Knowledge of</a:t>
            </a:r>
          </a:p>
          <a:p>
            <a:pPr algn="l" rtl="0"/>
            <a:r>
              <a:rPr lang="en-US" sz="2000" dirty="0"/>
              <a:t>(family - marriage - offspring).</a:t>
            </a:r>
          </a:p>
          <a:p>
            <a:pPr marL="285750" indent="-285750"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C00000"/>
                </a:solidFill>
              </a:rPr>
              <a:t>Goal setting and life-map drawing.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BA4FBA9-C2BD-6A57-277C-9367CD112D72}"/>
              </a:ext>
            </a:extLst>
          </p:cNvPr>
          <p:cNvSpPr txBox="1"/>
          <p:nvPr/>
        </p:nvSpPr>
        <p:spPr>
          <a:xfrm>
            <a:off x="2113450" y="1484784"/>
            <a:ext cx="4624087" cy="592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0" i="0" dirty="0">
                <a:solidFill>
                  <a:srgbClr val="008080"/>
                </a:solidFill>
                <a:effectLst/>
                <a:latin typeface="Tahoma" panose="020B0604030504040204" pitchFamily="34" charset="0"/>
              </a:rPr>
              <a:t>أساس بناء الأسرة في الإسلام قائم على</a:t>
            </a:r>
            <a:endParaRPr lang="ar-SA" sz="2800" b="0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55B6407-12AE-00E6-A5F8-A58ACEDE4AA7}"/>
              </a:ext>
            </a:extLst>
          </p:cNvPr>
          <p:cNvSpPr txBox="1"/>
          <p:nvPr/>
        </p:nvSpPr>
        <p:spPr>
          <a:xfrm>
            <a:off x="900279" y="2060848"/>
            <a:ext cx="7050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400" dirty="0">
                <a:cs typeface="+mj-cs"/>
              </a:rPr>
              <a:t>The foundation of family building in Islam is based on: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7677ACA-636D-3D4F-BB64-754118B32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1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love</a:t>
            </a:r>
            <a:r>
              <a:rPr kumimoji="0" lang="ar-SA" altLang="ar-SA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ar-SA" alt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ADF37821-01A8-5C9F-D1B6-550D9A3DF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ar-SA" sz="21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love</a:t>
            </a:r>
            <a:r>
              <a:rPr kumimoji="0" lang="ar-SA" altLang="ar-SA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ar-SA" alt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097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3543023-80A5-B4CD-D232-EFEAA9990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345800" y="824756"/>
            <a:ext cx="1725873" cy="1332000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F0C3BDFB-341F-671D-B542-16A4411FDC9C}"/>
              </a:ext>
            </a:extLst>
          </p:cNvPr>
          <p:cNvSpPr/>
          <p:nvPr/>
        </p:nvSpPr>
        <p:spPr>
          <a:xfrm>
            <a:off x="6421844" y="818092"/>
            <a:ext cx="237635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family </a:t>
            </a:r>
            <a:r>
              <a:rPr lang="en-US" sz="2400" dirty="0"/>
              <a:t>demolition</a:t>
            </a:r>
            <a:endParaRPr lang="ar-SA" sz="2400" dirty="0">
              <a:ln w="11430"/>
              <a:solidFill>
                <a:srgbClr val="00206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هدم الأسرة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59C3D977-1581-BDB3-8C8B-A722BF3319D6}"/>
              </a:ext>
            </a:extLst>
          </p:cNvPr>
          <p:cNvSpPr txBox="1"/>
          <p:nvPr/>
        </p:nvSpPr>
        <p:spPr>
          <a:xfrm>
            <a:off x="2699792" y="1713582"/>
            <a:ext cx="3496741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dirty="0"/>
              <a:t>دراسة تكشف استهداف الأمم المتحدة للأسرة</a:t>
            </a:r>
          </a:p>
          <a:p>
            <a:pPr algn="ctr"/>
            <a:r>
              <a:rPr lang="ar-SA" b="1" dirty="0">
                <a:solidFill>
                  <a:srgbClr val="C00000"/>
                </a:solidFill>
              </a:rPr>
              <a:t>(المواثيق الدولية وأثرها في هدم الأسرة)</a:t>
            </a:r>
          </a:p>
          <a:p>
            <a:pPr algn="ctr"/>
            <a:r>
              <a:rPr lang="ar-SA" dirty="0"/>
              <a:t>د. كاميليا حلمي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2AEB3AC-E55D-E5E8-FC72-1D4C45F3B230}"/>
              </a:ext>
            </a:extLst>
          </p:cNvPr>
          <p:cNvSpPr txBox="1"/>
          <p:nvPr/>
        </p:nvSpPr>
        <p:spPr>
          <a:xfrm>
            <a:off x="590367" y="2712087"/>
            <a:ext cx="7977629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600" dirty="0">
                <a:solidFill>
                  <a:srgbClr val="002060"/>
                </a:solidFill>
              </a:rPr>
              <a:t>A study reveals that the United Nations targeting the family </a:t>
            </a:r>
          </a:p>
          <a:p>
            <a:pPr algn="l" rtl="0"/>
            <a:r>
              <a:rPr lang="en-US" sz="2600" dirty="0">
                <a:solidFill>
                  <a:srgbClr val="C00000"/>
                </a:solidFill>
              </a:rPr>
              <a:t>Title: (International Agreements and their Impacts on the Destruction of the Family)</a:t>
            </a:r>
          </a:p>
          <a:p>
            <a:pPr algn="l" rtl="0"/>
            <a:r>
              <a:rPr lang="en-US" sz="2600" dirty="0">
                <a:solidFill>
                  <a:srgbClr val="002060"/>
                </a:solidFill>
              </a:rPr>
              <a:t>Dr. Camelia Helmy</a:t>
            </a:r>
            <a:endParaRPr lang="ar-SA" sz="2600" dirty="0">
              <a:solidFill>
                <a:srgbClr val="002060"/>
              </a:solidFill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A1185C9-6F81-0E9C-0DD4-547EBE6622CD}"/>
              </a:ext>
            </a:extLst>
          </p:cNvPr>
          <p:cNvSpPr txBox="1"/>
          <p:nvPr/>
        </p:nvSpPr>
        <p:spPr>
          <a:xfrm>
            <a:off x="321419" y="5120577"/>
            <a:ext cx="59168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000" dirty="0">
                <a:hlinkClick r:id="rId3"/>
              </a:rPr>
              <a:t>https://independent.academia.edu/KameliaHelmy</a:t>
            </a:r>
            <a:endParaRPr lang="ar-SA" sz="20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099A7CDD-E29E-60FB-0D58-41699E711A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233" y="4488841"/>
            <a:ext cx="1800000" cy="1800000"/>
          </a:xfrm>
          <a:prstGeom prst="rect">
            <a:avLst/>
          </a:prstGeom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CC1988AA-57CE-6126-696D-A2D2876ACC3B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E6538B8-2DBD-9BF3-D08A-9BA6C4E39F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695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3543023-80A5-B4CD-D232-EFEAA9990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345800" y="824756"/>
            <a:ext cx="1725873" cy="1332000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F0C3BDFB-341F-671D-B542-16A4411FDC9C}"/>
              </a:ext>
            </a:extLst>
          </p:cNvPr>
          <p:cNvSpPr/>
          <p:nvPr/>
        </p:nvSpPr>
        <p:spPr>
          <a:xfrm>
            <a:off x="6421844" y="818092"/>
            <a:ext cx="237635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family </a:t>
            </a:r>
            <a:r>
              <a:rPr lang="en-US" sz="2400" dirty="0"/>
              <a:t>demolition</a:t>
            </a:r>
            <a:endParaRPr lang="ar-SA" sz="2400" dirty="0">
              <a:ln w="11430"/>
              <a:solidFill>
                <a:srgbClr val="00206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هدم الأسرة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3A298B8E-DE17-F1DE-C63D-CF85ACD6C0EF}"/>
              </a:ext>
            </a:extLst>
          </p:cNvPr>
          <p:cNvSpPr txBox="1"/>
          <p:nvPr/>
        </p:nvSpPr>
        <p:spPr>
          <a:xfrm>
            <a:off x="5652028" y="4340958"/>
            <a:ext cx="2952420" cy="1685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b="1" i="0" u="none" strike="noStrike" baseline="0" dirty="0">
                <a:solidFill>
                  <a:srgbClr val="0070C0"/>
                </a:solidFill>
                <a:latin typeface="Arial-BoldMT"/>
              </a:rPr>
              <a:t>مسارات هدم الأسرة</a:t>
            </a:r>
          </a:p>
          <a:p>
            <a:pPr marL="285750" indent="-285750" defTabSz="4508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rgbClr val="0070C0"/>
                </a:solidFill>
                <a:latin typeface="Arial-BoldMT"/>
              </a:rPr>
              <a:t>مظلات لتفكيك الأسرة</a:t>
            </a:r>
          </a:p>
          <a:p>
            <a:pPr marL="285750" indent="-285750" defTabSz="450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rgbClr val="0070C0"/>
                </a:solidFill>
                <a:latin typeface="Arial-BoldMT"/>
              </a:rPr>
              <a:t>وسائل لتفكيك الأسرة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B4C2C7-3F4E-7E1E-F129-10455460804C}"/>
              </a:ext>
            </a:extLst>
          </p:cNvPr>
          <p:cNvSpPr txBox="1"/>
          <p:nvPr/>
        </p:nvSpPr>
        <p:spPr>
          <a:xfrm>
            <a:off x="7260160" y="3861048"/>
            <a:ext cx="148830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>
              <a:defRPr/>
            </a:pPr>
            <a:r>
              <a:rPr lang="ar-SA" sz="1800" dirty="0">
                <a:ln w="11430"/>
                <a:solidFill>
                  <a:srgbClr val="002060"/>
                </a:solidFill>
              </a:rPr>
              <a:t>نستعرض منها: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BEA6AD0-ED2C-40B1-8264-FC0D0F5C1838}"/>
              </a:ext>
            </a:extLst>
          </p:cNvPr>
          <p:cNvSpPr txBox="1"/>
          <p:nvPr/>
        </p:nvSpPr>
        <p:spPr>
          <a:xfrm>
            <a:off x="345800" y="4149080"/>
            <a:ext cx="4946280" cy="18435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marL="285750" indent="-285750">
              <a:lnSpc>
                <a:spcPct val="200000"/>
              </a:lnSpc>
              <a:buFont typeface="Arial" panose="020B0604020202020204" pitchFamily="34" charset="0"/>
              <a:buChar char="•"/>
              <a:defRPr sz="2400" b="1" i="0" u="none" strike="noStrike" baseline="0">
                <a:solidFill>
                  <a:srgbClr val="C10000"/>
                </a:solidFill>
                <a:latin typeface="Arial-BoldMT"/>
              </a:defRPr>
            </a:lvl1pPr>
          </a:lstStyle>
          <a:p>
            <a:pPr algn="l" rtl="0">
              <a:lnSpc>
                <a:spcPct val="100000"/>
              </a:lnSpc>
            </a:pPr>
            <a:r>
              <a:rPr lang="en-US" sz="2000" dirty="0"/>
              <a:t>Family destruction Pathways  </a:t>
            </a:r>
          </a:p>
          <a:p>
            <a:pPr algn="l" rtl="0">
              <a:lnSpc>
                <a:spcPct val="150000"/>
              </a:lnSpc>
            </a:pPr>
            <a:r>
              <a:rPr lang="en-US" sz="2000" dirty="0"/>
              <a:t>Organizations used as shades to dismantle a family</a:t>
            </a:r>
          </a:p>
          <a:p>
            <a:pPr algn="l" rtl="0"/>
            <a:r>
              <a:rPr lang="en-US" sz="2000" dirty="0"/>
              <a:t>Means to dismantle a family</a:t>
            </a:r>
            <a:endParaRPr lang="ar-SA" sz="2000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2AEB3AC-E55D-E5E8-FC72-1D4C45F3B230}"/>
              </a:ext>
            </a:extLst>
          </p:cNvPr>
          <p:cNvSpPr txBox="1"/>
          <p:nvPr/>
        </p:nvSpPr>
        <p:spPr>
          <a:xfrm>
            <a:off x="590367" y="2712087"/>
            <a:ext cx="7977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02060"/>
                </a:solidFill>
              </a:rPr>
              <a:t>A study reveals that the United Nations targeting the family </a:t>
            </a:r>
          </a:p>
          <a:p>
            <a:pPr algn="l" rtl="0"/>
            <a:r>
              <a:rPr lang="en-US" dirty="0">
                <a:solidFill>
                  <a:srgbClr val="C00000"/>
                </a:solidFill>
              </a:rPr>
              <a:t>Title: (International Agreements and their Impacts on the Destruction of the Family)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Dr. Camelia Helmy</a:t>
            </a:r>
            <a:endParaRPr lang="ar-SA" dirty="0">
              <a:solidFill>
                <a:srgbClr val="002060"/>
              </a:solidFill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E848E46-B6B6-9368-16C4-639680DA828A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9A4CCCEA-3BE1-2481-A7CF-1140BA6DBD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C34F6B1C-7939-6A9C-50DA-BBFE6D8FDE90}"/>
              </a:ext>
            </a:extLst>
          </p:cNvPr>
          <p:cNvSpPr txBox="1"/>
          <p:nvPr/>
        </p:nvSpPr>
        <p:spPr>
          <a:xfrm>
            <a:off x="2699792" y="1713582"/>
            <a:ext cx="3496741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dirty="0"/>
              <a:t>دراسة تكشف استهداف الأمم المتحدة للأسرة</a:t>
            </a:r>
          </a:p>
          <a:p>
            <a:pPr algn="ctr"/>
            <a:r>
              <a:rPr lang="ar-SA" b="1" dirty="0">
                <a:solidFill>
                  <a:srgbClr val="C00000"/>
                </a:solidFill>
              </a:rPr>
              <a:t>(المواثيق الدولية وأثرها في هدم الأسرة)</a:t>
            </a:r>
          </a:p>
          <a:p>
            <a:pPr algn="ctr"/>
            <a:r>
              <a:rPr lang="ar-SA" dirty="0"/>
              <a:t>د. كاميليا حلمي</a:t>
            </a:r>
          </a:p>
        </p:txBody>
      </p:sp>
    </p:spTree>
    <p:extLst>
      <p:ext uri="{BB962C8B-B14F-4D97-AF65-F5344CB8AC3E}">
        <p14:creationId xmlns:p14="http://schemas.microsoft.com/office/powerpoint/2010/main" val="156225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3543023-80A5-B4CD-D232-EFEAA9990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345800" y="824756"/>
            <a:ext cx="1725873" cy="1332000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F0C3BDFB-341F-671D-B542-16A4411FDC9C}"/>
              </a:ext>
            </a:extLst>
          </p:cNvPr>
          <p:cNvSpPr/>
          <p:nvPr/>
        </p:nvSpPr>
        <p:spPr>
          <a:xfrm>
            <a:off x="6421844" y="818092"/>
            <a:ext cx="237635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family </a:t>
            </a:r>
            <a:r>
              <a:rPr lang="en-US" sz="2400" dirty="0"/>
              <a:t>demolition</a:t>
            </a:r>
            <a:endParaRPr lang="ar-SA" sz="2400" dirty="0">
              <a:ln w="11430"/>
              <a:solidFill>
                <a:srgbClr val="00206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هدم الأسرة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3A298B8E-DE17-F1DE-C63D-CF85ACD6C0EF}"/>
              </a:ext>
            </a:extLst>
          </p:cNvPr>
          <p:cNvSpPr txBox="1"/>
          <p:nvPr/>
        </p:nvSpPr>
        <p:spPr>
          <a:xfrm>
            <a:off x="827584" y="4005064"/>
            <a:ext cx="75718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i="0" u="none" strike="noStrike" baseline="0" dirty="0">
                <a:solidFill>
                  <a:srgbClr val="C00000"/>
                </a:solidFill>
                <a:latin typeface="Arial-BoldMT"/>
              </a:rPr>
              <a:t>مسارات هدم الأسرة:</a:t>
            </a:r>
          </a:p>
          <a:p>
            <a:pPr defTabSz="450850"/>
            <a:r>
              <a:rPr lang="ar-SA" b="1" dirty="0">
                <a:solidFill>
                  <a:srgbClr val="002060"/>
                </a:solidFill>
                <a:latin typeface="Arial-BoldMT"/>
              </a:rPr>
              <a:t>1- صرف الشباب عن الزواج لمنع تأسيس أسر جديدة.</a:t>
            </a:r>
          </a:p>
          <a:p>
            <a:pPr algn="l" defTabSz="450850" rtl="0"/>
            <a:r>
              <a:rPr lang="en-US" b="1" dirty="0">
                <a:solidFill>
                  <a:srgbClr val="C00000"/>
                </a:solidFill>
                <a:latin typeface="Arial-BoldMT"/>
              </a:rPr>
              <a:t>Deviating the youth from marriage, so no new families exist</a:t>
            </a:r>
            <a:endParaRPr lang="ar-SA" b="1" dirty="0">
              <a:solidFill>
                <a:srgbClr val="C00000"/>
              </a:solidFill>
              <a:latin typeface="Arial-BoldMT"/>
            </a:endParaRPr>
          </a:p>
          <a:p>
            <a:pPr defTabSz="450850"/>
            <a:r>
              <a:rPr lang="ar-SA" b="1" dirty="0">
                <a:solidFill>
                  <a:srgbClr val="0070C0"/>
                </a:solidFill>
                <a:latin typeface="Arial-BoldMT"/>
              </a:rPr>
              <a:t>	* التضييق على الزواج الشرعي وتشجيع الممارسات خارج نطاق الأسرة.</a:t>
            </a:r>
          </a:p>
          <a:p>
            <a:pPr defTabSz="450850"/>
            <a:r>
              <a:rPr lang="ar-SA" b="1" dirty="0">
                <a:solidFill>
                  <a:srgbClr val="0070C0"/>
                </a:solidFill>
                <a:latin typeface="Arial-BoldMT"/>
              </a:rPr>
              <a:t>	* اباحة الدعارة وحمايتها قانونيا ومجتمعيا.</a:t>
            </a:r>
          </a:p>
          <a:p>
            <a:pPr defTabSz="450850"/>
            <a:r>
              <a:rPr lang="ar-SA" b="1" dirty="0">
                <a:solidFill>
                  <a:srgbClr val="0070C0"/>
                </a:solidFill>
                <a:latin typeface="Arial-BoldMT"/>
              </a:rPr>
              <a:t>	* اباحة الشذوذ الجنسي.				* تنظيم فعاليات لدعم الشواذ</a:t>
            </a:r>
          </a:p>
          <a:p>
            <a:pPr defTabSz="450850"/>
            <a:r>
              <a:rPr lang="ar-SA" b="1" dirty="0">
                <a:solidFill>
                  <a:srgbClr val="0070C0"/>
                </a:solidFill>
                <a:latin typeface="Arial-BoldMT"/>
              </a:rPr>
              <a:t>2- </a:t>
            </a:r>
            <a:r>
              <a:rPr lang="ar-SA" b="1" dirty="0">
                <a:solidFill>
                  <a:srgbClr val="002060"/>
                </a:solidFill>
                <a:latin typeface="Arial-BoldMT"/>
              </a:rPr>
              <a:t>تحقيق استقواء المرأة واستغنائها عن الرجل تماما.</a:t>
            </a:r>
          </a:p>
          <a:p>
            <a:pPr algn="l" defTabSz="450850" rtl="0"/>
            <a:r>
              <a:rPr lang="en-US" b="1" dirty="0">
                <a:solidFill>
                  <a:srgbClr val="C00000"/>
                </a:solidFill>
                <a:latin typeface="Arial-BoldMT"/>
              </a:rPr>
              <a:t>Perfecting Women Independence of Men</a:t>
            </a:r>
            <a:endParaRPr lang="ar-SA" b="1" dirty="0">
              <a:solidFill>
                <a:srgbClr val="C00000"/>
              </a:solidFill>
              <a:latin typeface="Arial-BoldMT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643D597-396E-4A59-9D4B-F8CA38089477}"/>
              </a:ext>
            </a:extLst>
          </p:cNvPr>
          <p:cNvSpPr txBox="1"/>
          <p:nvPr/>
        </p:nvSpPr>
        <p:spPr>
          <a:xfrm>
            <a:off x="4510978" y="3356992"/>
            <a:ext cx="388843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2000" b="1" dirty="0">
                <a:solidFill>
                  <a:srgbClr val="C10000"/>
                </a:solidFill>
                <a:latin typeface="Arial-BoldMT"/>
              </a:rPr>
              <a:t>Family destruction Pathways</a:t>
            </a:r>
            <a:r>
              <a:rPr lang="en-US" sz="1800" dirty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7346FE3-2467-2116-F940-5733BAAB833A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1386B186-E199-161B-B2D4-6FCF82C8F4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DDC91A9-3EE5-AB10-AF98-318090042ADC}"/>
              </a:ext>
            </a:extLst>
          </p:cNvPr>
          <p:cNvSpPr txBox="1"/>
          <p:nvPr/>
        </p:nvSpPr>
        <p:spPr>
          <a:xfrm>
            <a:off x="2699792" y="1713582"/>
            <a:ext cx="3496741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dirty="0"/>
              <a:t>دراسة تكشف استهداف الأمم المتحدة للأسرة</a:t>
            </a:r>
          </a:p>
          <a:p>
            <a:pPr algn="ctr"/>
            <a:r>
              <a:rPr lang="ar-SA" b="1" dirty="0">
                <a:solidFill>
                  <a:srgbClr val="C00000"/>
                </a:solidFill>
              </a:rPr>
              <a:t>(المواثيق الدولية وأثرها في هدم الأسرة)</a:t>
            </a:r>
          </a:p>
          <a:p>
            <a:pPr algn="ctr"/>
            <a:r>
              <a:rPr lang="ar-SA" dirty="0"/>
              <a:t>د. كاميليا حلمي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A8CC266-EAF4-5D47-A1EB-89CA906CA553}"/>
              </a:ext>
            </a:extLst>
          </p:cNvPr>
          <p:cNvSpPr txBox="1"/>
          <p:nvPr/>
        </p:nvSpPr>
        <p:spPr>
          <a:xfrm>
            <a:off x="590367" y="2712087"/>
            <a:ext cx="7977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02060"/>
                </a:solidFill>
              </a:rPr>
              <a:t>A study reveals that the United Nations targeting the family </a:t>
            </a:r>
          </a:p>
          <a:p>
            <a:pPr algn="l" rtl="0"/>
            <a:r>
              <a:rPr lang="en-US" dirty="0">
                <a:solidFill>
                  <a:srgbClr val="C00000"/>
                </a:solidFill>
              </a:rPr>
              <a:t>Title: (International Agreements and their Impacts on the Destruction of the Family)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Dr. Camelia Helmy</a:t>
            </a:r>
            <a:endParaRPr lang="ar-SA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52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3543023-80A5-B4CD-D232-EFEAA9990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345800" y="824756"/>
            <a:ext cx="1725873" cy="1332000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F0C3BDFB-341F-671D-B542-16A4411FDC9C}"/>
              </a:ext>
            </a:extLst>
          </p:cNvPr>
          <p:cNvSpPr/>
          <p:nvPr/>
        </p:nvSpPr>
        <p:spPr>
          <a:xfrm>
            <a:off x="6421844" y="818092"/>
            <a:ext cx="237635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family </a:t>
            </a:r>
            <a:r>
              <a:rPr lang="en-US" sz="2400" dirty="0"/>
              <a:t>demolition</a:t>
            </a:r>
            <a:endParaRPr lang="ar-SA" sz="2400" dirty="0">
              <a:ln w="11430"/>
              <a:solidFill>
                <a:srgbClr val="00206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هدم الأسرة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3A298B8E-DE17-F1DE-C63D-CF85ACD6C0EF}"/>
              </a:ext>
            </a:extLst>
          </p:cNvPr>
          <p:cNvSpPr txBox="1"/>
          <p:nvPr/>
        </p:nvSpPr>
        <p:spPr>
          <a:xfrm>
            <a:off x="970600" y="5107874"/>
            <a:ext cx="72028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0850"/>
            <a:r>
              <a:rPr lang="ar-SA" b="1" dirty="0">
                <a:solidFill>
                  <a:srgbClr val="C10000"/>
                </a:solidFill>
                <a:latin typeface="Arial-BoldMT"/>
              </a:rPr>
              <a:t>مظلات لتفكيك الأسرة:</a:t>
            </a:r>
          </a:p>
          <a:p>
            <a:pPr defTabSz="450850"/>
            <a:r>
              <a:rPr lang="ar-SA" b="1" dirty="0">
                <a:solidFill>
                  <a:srgbClr val="C10000"/>
                </a:solidFill>
                <a:latin typeface="Arial-BoldMT"/>
              </a:rPr>
              <a:t>	</a:t>
            </a:r>
            <a:r>
              <a:rPr lang="ar-SA" sz="1600" b="1" dirty="0">
                <a:solidFill>
                  <a:srgbClr val="002060"/>
                </a:solidFill>
                <a:latin typeface="Arial-BoldMT"/>
              </a:rPr>
              <a:t>حقوق الانسان – القضاء على العنف ضد المرأة – الإسكان والتنمية الحضرية – التنمية المستدامة 	– حق المرأة في السكن اللائق.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7A49D97-4089-E8C3-E53C-13270B8138C3}"/>
              </a:ext>
            </a:extLst>
          </p:cNvPr>
          <p:cNvSpPr txBox="1"/>
          <p:nvPr/>
        </p:nvSpPr>
        <p:spPr>
          <a:xfrm>
            <a:off x="590367" y="4390638"/>
            <a:ext cx="650236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algn="l" rtl="0">
              <a:defRPr sz="2000" b="1">
                <a:solidFill>
                  <a:srgbClr val="C10000"/>
                </a:solidFill>
                <a:latin typeface="Arial-BoldMT"/>
              </a:defRPr>
            </a:lvl1pPr>
          </a:lstStyle>
          <a:p>
            <a:r>
              <a:rPr lang="en-US" dirty="0"/>
              <a:t>Organizations used as shades to dismantle a family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3751D19-49EB-4108-3A33-EB4BFFDC0E7E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E76C309E-DEC1-B034-192D-05E43627AF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33593EA8-9284-8BDF-B744-C2EEBAECFAFD}"/>
              </a:ext>
            </a:extLst>
          </p:cNvPr>
          <p:cNvSpPr txBox="1"/>
          <p:nvPr/>
        </p:nvSpPr>
        <p:spPr>
          <a:xfrm>
            <a:off x="2699792" y="1713582"/>
            <a:ext cx="3496741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dirty="0"/>
              <a:t>دراسة تكشف استهداف الأمم المتحدة للأسرة</a:t>
            </a:r>
          </a:p>
          <a:p>
            <a:pPr algn="ctr"/>
            <a:r>
              <a:rPr lang="ar-SA" b="1" dirty="0">
                <a:solidFill>
                  <a:srgbClr val="C00000"/>
                </a:solidFill>
              </a:rPr>
              <a:t>(المواثيق الدولية وأثرها في هدم الأسرة)</a:t>
            </a:r>
          </a:p>
          <a:p>
            <a:pPr algn="ctr"/>
            <a:r>
              <a:rPr lang="ar-SA" dirty="0"/>
              <a:t>د. كاميليا حلمي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9F6F51D-227E-19C1-7D67-FD55AD38B838}"/>
              </a:ext>
            </a:extLst>
          </p:cNvPr>
          <p:cNvSpPr txBox="1"/>
          <p:nvPr/>
        </p:nvSpPr>
        <p:spPr>
          <a:xfrm>
            <a:off x="590367" y="2937718"/>
            <a:ext cx="7977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02060"/>
                </a:solidFill>
              </a:rPr>
              <a:t>A study reveals that the United Nations targeting the family </a:t>
            </a:r>
          </a:p>
          <a:p>
            <a:pPr algn="l" rtl="0"/>
            <a:r>
              <a:rPr lang="en-US" dirty="0">
                <a:solidFill>
                  <a:srgbClr val="C00000"/>
                </a:solidFill>
              </a:rPr>
              <a:t>Title: (International Agreements and their Impacts on the Destruction of the Family)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Dr. Camelia Helmy</a:t>
            </a:r>
            <a:endParaRPr lang="ar-SA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275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3543023-80A5-B4CD-D232-EFEAA9990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345800" y="824756"/>
            <a:ext cx="1725873" cy="1332000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F0C3BDFB-341F-671D-B542-16A4411FDC9C}"/>
              </a:ext>
            </a:extLst>
          </p:cNvPr>
          <p:cNvSpPr/>
          <p:nvPr/>
        </p:nvSpPr>
        <p:spPr>
          <a:xfrm>
            <a:off x="6421844" y="818092"/>
            <a:ext cx="237635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family </a:t>
            </a:r>
            <a:r>
              <a:rPr lang="en-US" sz="2400" dirty="0"/>
              <a:t>demolition</a:t>
            </a:r>
            <a:endParaRPr lang="ar-SA" sz="2400" dirty="0">
              <a:ln w="11430"/>
              <a:solidFill>
                <a:srgbClr val="00206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هدم الأسرة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3A298B8E-DE17-F1DE-C63D-CF85ACD6C0EF}"/>
              </a:ext>
            </a:extLst>
          </p:cNvPr>
          <p:cNvSpPr txBox="1"/>
          <p:nvPr/>
        </p:nvSpPr>
        <p:spPr>
          <a:xfrm>
            <a:off x="1208736" y="5025950"/>
            <a:ext cx="7202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0850"/>
            <a:r>
              <a:rPr lang="ar-SA" b="1" dirty="0">
                <a:solidFill>
                  <a:srgbClr val="C10000"/>
                </a:solidFill>
                <a:latin typeface="Arial-BoldMT"/>
              </a:rPr>
              <a:t>وسائل لتفكيك الأسرة:</a:t>
            </a:r>
          </a:p>
          <a:p>
            <a:pPr defTabSz="450850"/>
            <a:r>
              <a:rPr lang="ar-SA" b="1" dirty="0">
                <a:solidFill>
                  <a:srgbClr val="C10000"/>
                </a:solidFill>
                <a:latin typeface="Arial-BoldMT"/>
              </a:rPr>
              <a:t>	</a:t>
            </a:r>
            <a:r>
              <a:rPr lang="ar-SA" sz="1600" b="1" dirty="0">
                <a:solidFill>
                  <a:srgbClr val="002060"/>
                </a:solidFill>
                <a:latin typeface="Arial-BoldMT"/>
              </a:rPr>
              <a:t>13 وسيلة تحزن ( مؤسسات – أنظمة – اعيان – مجالس ....)</a:t>
            </a:r>
          </a:p>
          <a:p>
            <a:pPr defTabSz="450850"/>
            <a:endParaRPr lang="ar-SA" dirty="0">
              <a:solidFill>
                <a:srgbClr val="0070C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7BC892E-C793-1BA9-3843-200A3C25924F}"/>
              </a:ext>
            </a:extLst>
          </p:cNvPr>
          <p:cNvSpPr txBox="1"/>
          <p:nvPr/>
        </p:nvSpPr>
        <p:spPr>
          <a:xfrm>
            <a:off x="1127961" y="4681879"/>
            <a:ext cx="3760090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algn="l" rtl="0">
              <a:defRPr sz="2000" b="1">
                <a:solidFill>
                  <a:srgbClr val="C10000"/>
                </a:solidFill>
                <a:latin typeface="Arial-BoldMT"/>
              </a:defRPr>
            </a:lvl1pPr>
          </a:lstStyle>
          <a:p>
            <a:r>
              <a:rPr lang="en-US" dirty="0"/>
              <a:t>Means to dismantle a family</a:t>
            </a:r>
            <a:endParaRPr lang="ar-SA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73809DA-6348-AD4F-2918-CFF2F1338249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6D34BBAA-E1AD-1452-5D30-EA2E897224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25B34A0A-AB4D-7132-1D1A-2F3EA76DDC2F}"/>
              </a:ext>
            </a:extLst>
          </p:cNvPr>
          <p:cNvSpPr txBox="1"/>
          <p:nvPr/>
        </p:nvSpPr>
        <p:spPr>
          <a:xfrm>
            <a:off x="2699792" y="1713582"/>
            <a:ext cx="3496741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dirty="0"/>
              <a:t>دراسة تكشف استهداف الأمم المتحدة للأسرة</a:t>
            </a:r>
          </a:p>
          <a:p>
            <a:pPr algn="ctr"/>
            <a:r>
              <a:rPr lang="ar-SA" b="1" dirty="0">
                <a:solidFill>
                  <a:srgbClr val="C00000"/>
                </a:solidFill>
              </a:rPr>
              <a:t>(المواثيق الدولية وأثرها في هدم الأسرة)</a:t>
            </a:r>
          </a:p>
          <a:p>
            <a:pPr algn="ctr"/>
            <a:r>
              <a:rPr lang="ar-SA" dirty="0"/>
              <a:t>د. كاميليا حلمي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F9535D-8EF5-6D61-E674-0C03999C3C40}"/>
              </a:ext>
            </a:extLst>
          </p:cNvPr>
          <p:cNvSpPr txBox="1"/>
          <p:nvPr/>
        </p:nvSpPr>
        <p:spPr>
          <a:xfrm>
            <a:off x="590367" y="3081734"/>
            <a:ext cx="7977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02060"/>
                </a:solidFill>
              </a:rPr>
              <a:t>A study reveals that the United Nations targeting the family </a:t>
            </a:r>
          </a:p>
          <a:p>
            <a:pPr algn="l" rtl="0"/>
            <a:r>
              <a:rPr lang="en-US" dirty="0">
                <a:solidFill>
                  <a:srgbClr val="C00000"/>
                </a:solidFill>
              </a:rPr>
              <a:t>Title: (International Agreements and their Impacts on the Destruction of the Family)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Dr. Camelia Helmy</a:t>
            </a:r>
            <a:endParaRPr lang="ar-SA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541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3543023-80A5-B4CD-D232-EFEAA9990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05" t="14505" r="6592"/>
          <a:stretch/>
        </p:blipFill>
        <p:spPr>
          <a:xfrm>
            <a:off x="345800" y="824756"/>
            <a:ext cx="1725873" cy="1332000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F0C3BDFB-341F-671D-B542-16A4411FDC9C}"/>
              </a:ext>
            </a:extLst>
          </p:cNvPr>
          <p:cNvSpPr/>
          <p:nvPr/>
        </p:nvSpPr>
        <p:spPr>
          <a:xfrm>
            <a:off x="6421844" y="818092"/>
            <a:ext cx="237635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002060"/>
                </a:solidFill>
              </a:rPr>
              <a:t>family </a:t>
            </a:r>
            <a:r>
              <a:rPr lang="en-US" sz="2400" dirty="0"/>
              <a:t>demolition</a:t>
            </a:r>
            <a:endParaRPr lang="ar-SA" sz="2400" dirty="0">
              <a:ln w="11430"/>
              <a:solidFill>
                <a:srgbClr val="00206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هدم الأسرة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4C6A574-0587-43D4-D2D9-7EF765ABA422}"/>
              </a:ext>
            </a:extLst>
          </p:cNvPr>
          <p:cNvSpPr txBox="1"/>
          <p:nvPr/>
        </p:nvSpPr>
        <p:spPr>
          <a:xfrm>
            <a:off x="341684" y="5867980"/>
            <a:ext cx="7034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http://mwddah.com/Language/AR/Articles/ArticlesDetails?NewsID=3465</a:t>
            </a:r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05909DD-6E17-C905-1E4B-9BB0725A3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84" y="3801245"/>
            <a:ext cx="1800000" cy="18000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2B24D73-5E6C-6521-02C2-1C9E32B898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254" b="21698"/>
          <a:stretch/>
        </p:blipFill>
        <p:spPr>
          <a:xfrm>
            <a:off x="2393789" y="2480940"/>
            <a:ext cx="2898291" cy="3300141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1011047D-C571-171B-F72F-7EA0190D8EC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900" b="19151"/>
          <a:stretch/>
        </p:blipFill>
        <p:spPr>
          <a:xfrm>
            <a:off x="5436096" y="2550003"/>
            <a:ext cx="2898291" cy="3191940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63A8BA8-3B0B-D1F9-D665-85034BCC806F}"/>
              </a:ext>
            </a:extLst>
          </p:cNvPr>
          <p:cNvSpPr txBox="1"/>
          <p:nvPr/>
        </p:nvSpPr>
        <p:spPr>
          <a:xfrm>
            <a:off x="2699792" y="1979548"/>
            <a:ext cx="5847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i="0" u="none" strike="noStrike" baseline="0" dirty="0">
                <a:solidFill>
                  <a:srgbClr val="0070C0"/>
                </a:solidFill>
                <a:latin typeface="Arial-BoldMT"/>
              </a:rPr>
              <a:t>مثال لهدم الأسرة ( هدم الثوابت والقيم والثقافات والحياء )  مثل ( المَحْرم )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F5D5EBA5-F209-AD3E-94FA-AD1A5F5BAC8D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A8DEEEF8-733C-AE5C-040C-F7DD8F1B51D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5B52D40-E098-94F1-A3D1-2A6841F4E421}"/>
              </a:ext>
            </a:extLst>
          </p:cNvPr>
          <p:cNvSpPr txBox="1"/>
          <p:nvPr/>
        </p:nvSpPr>
        <p:spPr>
          <a:xfrm>
            <a:off x="3003228" y="1196752"/>
            <a:ext cx="2889868" cy="7386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1400" dirty="0"/>
              <a:t>دراسة تكشف استهداف الأمم المتحدة للأسرة</a:t>
            </a:r>
          </a:p>
          <a:p>
            <a:pPr algn="ctr"/>
            <a:r>
              <a:rPr lang="ar-SA" sz="1400" b="1" dirty="0">
                <a:solidFill>
                  <a:srgbClr val="C00000"/>
                </a:solidFill>
              </a:rPr>
              <a:t>(المواثيق الدولية وأثرها في هدم الأسرة)</a:t>
            </a:r>
          </a:p>
          <a:p>
            <a:pPr algn="ctr"/>
            <a:r>
              <a:rPr lang="ar-SA" sz="1400" dirty="0"/>
              <a:t>د. كاميليا حلمي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900307E-E575-E648-AE04-970A142259AF}"/>
              </a:ext>
            </a:extLst>
          </p:cNvPr>
          <p:cNvSpPr txBox="1"/>
          <p:nvPr/>
        </p:nvSpPr>
        <p:spPr>
          <a:xfrm>
            <a:off x="8089131" y="2434598"/>
            <a:ext cx="737702" cy="337066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1600" dirty="0"/>
              <a:t>تشيك</a:t>
            </a:r>
          </a:p>
          <a:p>
            <a:pPr>
              <a:lnSpc>
                <a:spcPct val="150000"/>
              </a:lnSpc>
            </a:pPr>
            <a:r>
              <a:rPr lang="ar-SA" sz="1600" dirty="0"/>
              <a:t>المانيا</a:t>
            </a:r>
          </a:p>
          <a:p>
            <a:pPr>
              <a:lnSpc>
                <a:spcPct val="150000"/>
              </a:lnSpc>
            </a:pPr>
            <a:r>
              <a:rPr lang="ar-SA" sz="1600" dirty="0"/>
              <a:t>اسبانيا</a:t>
            </a:r>
          </a:p>
          <a:p>
            <a:pPr>
              <a:lnSpc>
                <a:spcPct val="150000"/>
              </a:lnSpc>
            </a:pPr>
            <a:r>
              <a:rPr lang="ar-SA" sz="1600" dirty="0"/>
              <a:t>فنلندا</a:t>
            </a:r>
          </a:p>
          <a:p>
            <a:pPr>
              <a:lnSpc>
                <a:spcPct val="150000"/>
              </a:lnSpc>
            </a:pPr>
            <a:r>
              <a:rPr lang="ar-SA" sz="1600" dirty="0"/>
              <a:t>فرنسا</a:t>
            </a:r>
          </a:p>
          <a:p>
            <a:pPr>
              <a:lnSpc>
                <a:spcPct val="150000"/>
              </a:lnSpc>
            </a:pPr>
            <a:r>
              <a:rPr lang="ar-SA" sz="1600" dirty="0"/>
              <a:t>بولندا</a:t>
            </a:r>
          </a:p>
          <a:p>
            <a:pPr>
              <a:lnSpc>
                <a:spcPct val="150000"/>
              </a:lnSpc>
            </a:pPr>
            <a:r>
              <a:rPr lang="ar-SA" sz="1600" dirty="0"/>
              <a:t>روسيا</a:t>
            </a:r>
          </a:p>
          <a:p>
            <a:pPr>
              <a:lnSpc>
                <a:spcPct val="150000"/>
              </a:lnSpc>
            </a:pPr>
            <a:r>
              <a:rPr lang="ar-SA" sz="1600" dirty="0"/>
              <a:t>سويد</a:t>
            </a:r>
          </a:p>
          <a:p>
            <a:pPr>
              <a:lnSpc>
                <a:spcPct val="150000"/>
              </a:lnSpc>
            </a:pPr>
            <a:r>
              <a:rPr lang="ar-SA" sz="1600" dirty="0"/>
              <a:t>غ المانيا</a:t>
            </a:r>
          </a:p>
        </p:txBody>
      </p:sp>
    </p:spTree>
    <p:extLst>
      <p:ext uri="{BB962C8B-B14F-4D97-AF65-F5344CB8AC3E}">
        <p14:creationId xmlns:p14="http://schemas.microsoft.com/office/powerpoint/2010/main" val="1625956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DDDDE48C-8629-3BB8-0E4C-2DFF492FFAA3}"/>
              </a:ext>
            </a:extLst>
          </p:cNvPr>
          <p:cNvSpPr txBox="1"/>
          <p:nvPr/>
        </p:nvSpPr>
        <p:spPr>
          <a:xfrm>
            <a:off x="4559277" y="2155503"/>
            <a:ext cx="3456384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pPr algn="r"/>
            <a:r>
              <a:rPr lang="ar-SA" sz="2000" dirty="0"/>
              <a:t>تعريف الأسرة: ( آدم عليه السلام )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Definition of family: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27EA172-EC0A-E3BF-76ED-C887785C2AFB}"/>
              </a:ext>
            </a:extLst>
          </p:cNvPr>
          <p:cNvSpPr txBox="1"/>
          <p:nvPr/>
        </p:nvSpPr>
        <p:spPr>
          <a:xfrm>
            <a:off x="4559278" y="3163615"/>
            <a:ext cx="34563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أهمية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Importance: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3F95F4C-AB2D-D826-FC23-FB4EDC407EF8}"/>
              </a:ext>
            </a:extLst>
          </p:cNvPr>
          <p:cNvSpPr txBox="1"/>
          <p:nvPr/>
        </p:nvSpPr>
        <p:spPr>
          <a:xfrm>
            <a:off x="4572000" y="5179258"/>
            <a:ext cx="344366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دور الأسرة: ( وظيفة الأسرة)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Role :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26CB9AE-7015-8152-E948-510E587EF097}"/>
              </a:ext>
            </a:extLst>
          </p:cNvPr>
          <p:cNvSpPr txBox="1"/>
          <p:nvPr/>
        </p:nvSpPr>
        <p:spPr>
          <a:xfrm>
            <a:off x="611560" y="2155503"/>
            <a:ext cx="2676779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بناء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Building: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42847C9-386A-5209-AC7D-29E5D47AC2B4}"/>
              </a:ext>
            </a:extLst>
          </p:cNvPr>
          <p:cNvSpPr txBox="1"/>
          <p:nvPr/>
        </p:nvSpPr>
        <p:spPr>
          <a:xfrm>
            <a:off x="480420" y="4221088"/>
            <a:ext cx="2820795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هدم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Destruction: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BB4C328-259D-00F5-92EC-6CE042BCF96B}"/>
              </a:ext>
            </a:extLst>
          </p:cNvPr>
          <p:cNvSpPr txBox="1"/>
          <p:nvPr/>
        </p:nvSpPr>
        <p:spPr>
          <a:xfrm>
            <a:off x="467544" y="3163614"/>
            <a:ext cx="28207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أصدقاء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Friends: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6BD6A3E5-541E-6A20-9E50-E4E83193E009}"/>
              </a:ext>
            </a:extLst>
          </p:cNvPr>
          <p:cNvSpPr txBox="1"/>
          <p:nvPr/>
        </p:nvSpPr>
        <p:spPr>
          <a:xfrm>
            <a:off x="480420" y="5179257"/>
            <a:ext cx="28207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أعداء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Enemies: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0FCBDF8F-6FCD-942D-C5E4-1308828E1505}"/>
              </a:ext>
            </a:extLst>
          </p:cNvPr>
          <p:cNvSpPr txBox="1"/>
          <p:nvPr/>
        </p:nvSpPr>
        <p:spPr>
          <a:xfrm>
            <a:off x="4572000" y="4221088"/>
            <a:ext cx="344366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مهارات الأسرة:</a:t>
            </a:r>
          </a:p>
          <a:p>
            <a:pPr algn="l" rtl="0"/>
            <a:r>
              <a:rPr lang="en-US" sz="2400" dirty="0">
                <a:solidFill>
                  <a:srgbClr val="C00000"/>
                </a:solidFill>
              </a:rPr>
              <a:t>Family Skills: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5F7BA11E-9B5F-9814-46AB-FB6614104F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2" y="754276"/>
            <a:ext cx="1480264" cy="122400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9742ECCF-82C7-9C10-19B1-7D0FA86221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05" t="14505" r="6592"/>
          <a:stretch/>
        </p:blipFill>
        <p:spPr>
          <a:xfrm>
            <a:off x="6917211" y="700276"/>
            <a:ext cx="1725873" cy="1332000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2B27FA25-668D-9B8A-ACF9-607A278146F7}"/>
              </a:ext>
            </a:extLst>
          </p:cNvPr>
          <p:cNvSpPr txBox="1"/>
          <p:nvPr/>
        </p:nvSpPr>
        <p:spPr>
          <a:xfrm>
            <a:off x="2850990" y="68431"/>
            <a:ext cx="3456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الأسرة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family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9DF9BF2A-3CFB-E843-438E-9C4ECB84E7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000" r="29000"/>
          <a:stretch/>
        </p:blipFill>
        <p:spPr>
          <a:xfrm>
            <a:off x="2699792" y="548760"/>
            <a:ext cx="3023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78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2943952" y="367565"/>
            <a:ext cx="3239839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1pPr>
            <a:lvl2pPr marL="742950" indent="-28575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2pPr>
            <a:lvl3pPr marL="11430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3pPr>
            <a:lvl4pPr marL="16002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4pPr>
            <a:lvl5pPr marL="20574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5pPr>
            <a:lvl6pPr marL="25146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6pPr>
            <a:lvl7pPr marL="29718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7pPr>
            <a:lvl8pPr marL="34290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8pPr>
            <a:lvl9pPr marL="38862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ar-SA" altLang="ar-SA" sz="2800" i="0" dirty="0">
                <a:solidFill>
                  <a:srgbClr val="C00000"/>
                </a:solidFill>
                <a:latin typeface="Tahoma" pitchFamily="34" charset="0"/>
                <a:cs typeface="+mn-cs"/>
              </a:rPr>
              <a:t>تعــــــــــــــــــــــــــــــــارف</a:t>
            </a:r>
            <a:endParaRPr lang="en-US" altLang="ar-SA" sz="2800" i="0" dirty="0">
              <a:solidFill>
                <a:srgbClr val="C00000"/>
              </a:solidFill>
              <a:latin typeface="Tahoma" pitchFamily="34" charset="0"/>
              <a:cs typeface="+mn-cs"/>
            </a:endParaRPr>
          </a:p>
        </p:txBody>
      </p:sp>
      <p:pic>
        <p:nvPicPr>
          <p:cNvPr id="3" name="Picture 10" descr="15_10_5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20303"/>
            <a:ext cx="158432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صورة 6" descr="صورة تحتوي على داخلي, شخص, أشخاص, سقف&#10;&#10;تم إنشاء الوصف تلقائياً">
            <a:extLst>
              <a:ext uri="{FF2B5EF4-FFF2-40B4-BE49-F238E27FC236}">
                <a16:creationId xmlns:a16="http://schemas.microsoft.com/office/drawing/2014/main" id="{7AE0624C-2D08-4383-62AB-492079F56F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49274" y="2974074"/>
            <a:ext cx="3966942" cy="2975206"/>
          </a:xfrm>
          <a:prstGeom prst="rect">
            <a:avLst/>
          </a:prstGeom>
        </p:spPr>
      </p:pic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E5D0B04D-7AD0-D2AD-1030-8755040E85CD}"/>
              </a:ext>
            </a:extLst>
          </p:cNvPr>
          <p:cNvGrpSpPr/>
          <p:nvPr/>
        </p:nvGrpSpPr>
        <p:grpSpPr>
          <a:xfrm>
            <a:off x="582364" y="3647868"/>
            <a:ext cx="1406617" cy="1440124"/>
            <a:chOff x="188195" y="3347034"/>
            <a:chExt cx="1547279" cy="1584136"/>
          </a:xfrm>
        </p:grpSpPr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C4B5777D-2229-A501-1902-E0FC62040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195" y="3383891"/>
              <a:ext cx="1547279" cy="1547279"/>
            </a:xfrm>
            <a:prstGeom prst="rect">
              <a:avLst/>
            </a:prstGeom>
          </p:spPr>
        </p:pic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FE799FB0-6E6C-5091-94AE-7983D80B7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7402" y="3347034"/>
              <a:ext cx="360000" cy="360000"/>
            </a:xfrm>
            <a:prstGeom prst="rect">
              <a:avLst/>
            </a:prstGeom>
          </p:spPr>
        </p:pic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746B9361-9C61-7F0D-2AC2-A6CDC2E3150E}"/>
              </a:ext>
            </a:extLst>
          </p:cNvPr>
          <p:cNvGrpSpPr/>
          <p:nvPr/>
        </p:nvGrpSpPr>
        <p:grpSpPr>
          <a:xfrm>
            <a:off x="6516216" y="560160"/>
            <a:ext cx="641747" cy="2127763"/>
            <a:chOff x="6987115" y="560160"/>
            <a:chExt cx="641747" cy="2127763"/>
          </a:xfrm>
        </p:grpSpPr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DFC5109B-74AE-E198-8EB5-F6E1F7F97F8B}"/>
                </a:ext>
              </a:extLst>
            </p:cNvPr>
            <p:cNvSpPr txBox="1"/>
            <p:nvPr/>
          </p:nvSpPr>
          <p:spPr>
            <a:xfrm rot="18617491">
              <a:off x="6364925" y="1423987"/>
              <a:ext cx="212776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2000" dirty="0">
                  <a:solidFill>
                    <a:srgbClr val="C00000"/>
                  </a:solidFill>
                </a:rPr>
                <a:t>من سبق لها الحضور؟</a:t>
              </a:r>
            </a:p>
          </p:txBody>
        </p: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C1629CA6-CB06-895B-56E3-3569FE2BA1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7115" y="823983"/>
              <a:ext cx="420737" cy="641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7B39752A-783B-936E-9576-03C7A846D15D}"/>
              </a:ext>
            </a:extLst>
          </p:cNvPr>
          <p:cNvGrpSpPr/>
          <p:nvPr/>
        </p:nvGrpSpPr>
        <p:grpSpPr>
          <a:xfrm>
            <a:off x="7539266" y="581570"/>
            <a:ext cx="1018567" cy="2631406"/>
            <a:chOff x="7539266" y="499984"/>
            <a:chExt cx="1018567" cy="2631406"/>
          </a:xfrm>
        </p:grpSpPr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096F2F47-21C0-5A7A-07CA-1CBB0E5BE9D5}"/>
                </a:ext>
              </a:extLst>
            </p:cNvPr>
            <p:cNvSpPr txBox="1"/>
            <p:nvPr/>
          </p:nvSpPr>
          <p:spPr>
            <a:xfrm rot="18617491">
              <a:off x="6408229" y="1631021"/>
              <a:ext cx="263140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dirty="0">
                  <a:solidFill>
                    <a:srgbClr val="002060"/>
                  </a:solidFill>
                </a:rPr>
                <a:t>من تستوعب سماع اللغة العربية؟</a:t>
              </a:r>
            </a:p>
          </p:txBody>
        </p:sp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551E4DA4-BEDD-3420-9A20-EB44B01638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970" y="1594368"/>
              <a:ext cx="423863" cy="56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573A32A3-50E8-88CC-B928-76770BA43BBE}"/>
              </a:ext>
            </a:extLst>
          </p:cNvPr>
          <p:cNvGrpSpPr/>
          <p:nvPr/>
        </p:nvGrpSpPr>
        <p:grpSpPr>
          <a:xfrm>
            <a:off x="3463184" y="836712"/>
            <a:ext cx="2676651" cy="1106660"/>
            <a:chOff x="3463184" y="851982"/>
            <a:chExt cx="2676651" cy="1106660"/>
          </a:xfrm>
        </p:grpSpPr>
        <p:sp>
          <p:nvSpPr>
            <p:cNvPr id="9" name="مستطيل 8"/>
            <p:cNvSpPr/>
            <p:nvPr/>
          </p:nvSpPr>
          <p:spPr>
            <a:xfrm>
              <a:off x="3463184" y="1004535"/>
              <a:ext cx="2201372" cy="95410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ar-SA" sz="2800" b="1" dirty="0"/>
                <a:t>من أنتن؟</a:t>
              </a:r>
            </a:p>
            <a:p>
              <a:pPr algn="ctr" rtl="0"/>
              <a:r>
                <a:rPr lang="en-US" sz="2800" b="1" dirty="0"/>
                <a:t>who are you?</a:t>
              </a:r>
              <a:endParaRPr lang="ar-SA" sz="2800" b="1" dirty="0"/>
            </a:p>
          </p:txBody>
        </p:sp>
        <p:pic>
          <p:nvPicPr>
            <p:cNvPr id="24" name="Picture 5">
              <a:extLst>
                <a:ext uri="{FF2B5EF4-FFF2-40B4-BE49-F238E27FC236}">
                  <a16:creationId xmlns:a16="http://schemas.microsoft.com/office/drawing/2014/main" id="{406A21B1-4278-5307-A1B3-62CF519D3D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0735" y="851982"/>
              <a:ext cx="419100" cy="65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F7F88DB1-3AC0-46B2-7390-7C6B02B6291B}"/>
              </a:ext>
            </a:extLst>
          </p:cNvPr>
          <p:cNvGrpSpPr/>
          <p:nvPr/>
        </p:nvGrpSpPr>
        <p:grpSpPr>
          <a:xfrm>
            <a:off x="546050" y="836712"/>
            <a:ext cx="2183784" cy="1781412"/>
            <a:chOff x="436861" y="796205"/>
            <a:chExt cx="2402162" cy="2155508"/>
          </a:xfrm>
        </p:grpSpPr>
        <p:grpSp>
          <p:nvGrpSpPr>
            <p:cNvPr id="8" name="مجموعة 7">
              <a:extLst>
                <a:ext uri="{FF2B5EF4-FFF2-40B4-BE49-F238E27FC236}">
                  <a16:creationId xmlns:a16="http://schemas.microsoft.com/office/drawing/2014/main" id="{7B81EBDD-2DDF-02D1-B8C5-3D54A48774FA}"/>
                </a:ext>
              </a:extLst>
            </p:cNvPr>
            <p:cNvGrpSpPr/>
            <p:nvPr/>
          </p:nvGrpSpPr>
          <p:grpSpPr>
            <a:xfrm rot="19010518">
              <a:off x="436861" y="959540"/>
              <a:ext cx="2402162" cy="1992173"/>
              <a:chOff x="525747" y="3032897"/>
              <a:chExt cx="2402162" cy="1992173"/>
            </a:xfrm>
          </p:grpSpPr>
          <p:pic>
            <p:nvPicPr>
              <p:cNvPr id="11" name="صورة 10">
                <a:extLst>
                  <a:ext uri="{FF2B5EF4-FFF2-40B4-BE49-F238E27FC236}">
                    <a16:creationId xmlns:a16="http://schemas.microsoft.com/office/drawing/2014/main" id="{F3B8AA0B-FA70-E473-8400-35EA71A426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5747" y="3072445"/>
                <a:ext cx="2343150" cy="1952625"/>
              </a:xfrm>
              <a:prstGeom prst="rect">
                <a:avLst/>
              </a:prstGeom>
            </p:spPr>
          </p:pic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A63FB5FD-CBA6-E961-C8B1-90347D0646C3}"/>
                  </a:ext>
                </a:extLst>
              </p:cNvPr>
              <p:cNvSpPr txBox="1"/>
              <p:nvPr/>
            </p:nvSpPr>
            <p:spPr>
              <a:xfrm>
                <a:off x="716890" y="3032897"/>
                <a:ext cx="1080661" cy="5159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</a:rPr>
                  <a:t>group</a:t>
                </a:r>
                <a:endParaRPr lang="ar-SA" sz="2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9752F530-F27A-9BAF-D8A3-BFDDD505DB31}"/>
                  </a:ext>
                </a:extLst>
              </p:cNvPr>
              <p:cNvSpPr txBox="1"/>
              <p:nvPr/>
            </p:nvSpPr>
            <p:spPr>
              <a:xfrm>
                <a:off x="1739182" y="4268962"/>
                <a:ext cx="118872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ar-SA"/>
                </a:defPPr>
                <a:lvl1pPr algn="ctr">
                  <a:defRPr sz="2400">
                    <a:solidFill>
                      <a:srgbClr val="002060"/>
                    </a:solidFill>
                  </a:defRPr>
                </a:lvl1pPr>
              </a:lstStyle>
              <a:p>
                <a:r>
                  <a:rPr lang="en-US" dirty="0"/>
                  <a:t>activity</a:t>
                </a:r>
                <a:endParaRPr lang="ar-SA" dirty="0"/>
              </a:p>
            </p:txBody>
          </p:sp>
        </p:grpSp>
        <p:pic>
          <p:nvPicPr>
            <p:cNvPr id="25" name="Picture 5">
              <a:extLst>
                <a:ext uri="{FF2B5EF4-FFF2-40B4-BE49-F238E27FC236}">
                  <a16:creationId xmlns:a16="http://schemas.microsoft.com/office/drawing/2014/main" id="{7B44482B-3F88-2AA8-6DF9-3E3D78D783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882" y="796205"/>
              <a:ext cx="419100" cy="65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2DCDCD6E-8A2F-5187-8E00-7D7724387CAD}"/>
              </a:ext>
            </a:extLst>
          </p:cNvPr>
          <p:cNvGrpSpPr/>
          <p:nvPr/>
        </p:nvGrpSpPr>
        <p:grpSpPr>
          <a:xfrm>
            <a:off x="6823601" y="2670097"/>
            <a:ext cx="1955736" cy="3527751"/>
            <a:chOff x="6823601" y="2670097"/>
            <a:chExt cx="1955736" cy="3527751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32198089-75AA-55FE-AB97-9F8B422D1F06}"/>
                </a:ext>
              </a:extLst>
            </p:cNvPr>
            <p:cNvGrpSpPr/>
            <p:nvPr/>
          </p:nvGrpSpPr>
          <p:grpSpPr>
            <a:xfrm>
              <a:off x="6912374" y="2670097"/>
              <a:ext cx="1866963" cy="3298515"/>
              <a:chOff x="6912374" y="2670097"/>
              <a:chExt cx="1866963" cy="3298515"/>
            </a:xfrm>
          </p:grpSpPr>
          <p:pic>
            <p:nvPicPr>
              <p:cNvPr id="6" name="صورة 5">
                <a:extLst>
                  <a:ext uri="{FF2B5EF4-FFF2-40B4-BE49-F238E27FC236}">
                    <a16:creationId xmlns:a16="http://schemas.microsoft.com/office/drawing/2014/main" id="{7AD5A34D-0D4D-8EEB-CA86-0EC88C2DB6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339337" y="2997072"/>
                <a:ext cx="1440000" cy="1080000"/>
              </a:xfrm>
              <a:prstGeom prst="rect">
                <a:avLst/>
              </a:prstGeom>
            </p:spPr>
          </p:pic>
          <p:pic>
            <p:nvPicPr>
              <p:cNvPr id="10" name="صورة 9">
                <a:extLst>
                  <a:ext uri="{FF2B5EF4-FFF2-40B4-BE49-F238E27FC236}">
                    <a16:creationId xmlns:a16="http://schemas.microsoft.com/office/drawing/2014/main" id="{8E31BF94-9637-6D93-1BAD-F49F881F11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740352" y="4005184"/>
                <a:ext cx="810000" cy="1080000"/>
              </a:xfrm>
              <a:prstGeom prst="rect">
                <a:avLst/>
              </a:prstGeom>
            </p:spPr>
          </p:pic>
          <p:pic>
            <p:nvPicPr>
              <p:cNvPr id="16" name="صورة 15">
                <a:extLst>
                  <a:ext uri="{FF2B5EF4-FFF2-40B4-BE49-F238E27FC236}">
                    <a16:creationId xmlns:a16="http://schemas.microsoft.com/office/drawing/2014/main" id="{25D0C1B7-C5C2-2762-6AEF-8BC0D8FADB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912374" y="4221088"/>
                <a:ext cx="669422" cy="892562"/>
              </a:xfrm>
              <a:prstGeom prst="rect">
                <a:avLst/>
              </a:prstGeom>
            </p:spPr>
          </p:pic>
          <p:pic>
            <p:nvPicPr>
              <p:cNvPr id="17" name="صورة 16">
                <a:extLst>
                  <a:ext uri="{FF2B5EF4-FFF2-40B4-BE49-F238E27FC236}">
                    <a16:creationId xmlns:a16="http://schemas.microsoft.com/office/drawing/2014/main" id="{7C30E474-8A36-5F57-D01C-1FDA7F4A78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308304" y="5157192"/>
                <a:ext cx="1442525" cy="811420"/>
              </a:xfrm>
              <a:prstGeom prst="rect">
                <a:avLst/>
              </a:prstGeom>
            </p:spPr>
          </p:pic>
          <p:pic>
            <p:nvPicPr>
              <p:cNvPr id="21" name="Picture 4">
                <a:extLst>
                  <a:ext uri="{FF2B5EF4-FFF2-40B4-BE49-F238E27FC236}">
                    <a16:creationId xmlns:a16="http://schemas.microsoft.com/office/drawing/2014/main" id="{F0661382-85BD-4DCC-3A20-CDB37591A2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9793" y="3376810"/>
                <a:ext cx="366713" cy="590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صورة 30">
                <a:extLst>
                  <a:ext uri="{FF2B5EF4-FFF2-40B4-BE49-F238E27FC236}">
                    <a16:creationId xmlns:a16="http://schemas.microsoft.com/office/drawing/2014/main" id="{0D76407C-3291-7B82-1D9D-948B5290B3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957130" y="2670097"/>
                <a:ext cx="777541" cy="828000"/>
              </a:xfrm>
              <a:prstGeom prst="rect">
                <a:avLst/>
              </a:prstGeom>
            </p:spPr>
          </p:pic>
        </p:grp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87E62B43-CD59-AE9F-9457-2B844178B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823601" y="5124779"/>
              <a:ext cx="1545470" cy="1073069"/>
            </a:xfrm>
            <a:prstGeom prst="rect">
              <a:avLst/>
            </a:prstGeom>
          </p:spPr>
        </p:pic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929084CD-C1AE-4DE7-44BB-99191F977ED5}"/>
              </a:ext>
            </a:extLst>
          </p:cNvPr>
          <p:cNvGrpSpPr/>
          <p:nvPr/>
        </p:nvGrpSpPr>
        <p:grpSpPr>
          <a:xfrm>
            <a:off x="2771800" y="1979687"/>
            <a:ext cx="3189429" cy="657225"/>
            <a:chOff x="2864945" y="1347697"/>
            <a:chExt cx="3189429" cy="657225"/>
          </a:xfrm>
        </p:grpSpPr>
        <p:sp>
          <p:nvSpPr>
            <p:cNvPr id="33" name="مستطيل 32">
              <a:extLst>
                <a:ext uri="{FF2B5EF4-FFF2-40B4-BE49-F238E27FC236}">
                  <a16:creationId xmlns:a16="http://schemas.microsoft.com/office/drawing/2014/main" id="{CC1575ED-4E7D-0DD4-41BD-B3735D672A62}"/>
                </a:ext>
              </a:extLst>
            </p:cNvPr>
            <p:cNvSpPr/>
            <p:nvPr/>
          </p:nvSpPr>
          <p:spPr>
            <a:xfrm>
              <a:off x="3290476" y="1407282"/>
              <a:ext cx="2763898" cy="5232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ar-SA" sz="2800" b="1" dirty="0"/>
                <a:t>عبارة من كل مجموعة</a:t>
              </a:r>
            </a:p>
          </p:txBody>
        </p:sp>
        <p:pic>
          <p:nvPicPr>
            <p:cNvPr id="34" name="Picture 5">
              <a:extLst>
                <a:ext uri="{FF2B5EF4-FFF2-40B4-BE49-F238E27FC236}">
                  <a16:creationId xmlns:a16="http://schemas.microsoft.com/office/drawing/2014/main" id="{840965BE-5F11-8BE7-84C2-06C475D3E3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4945" y="1347697"/>
              <a:ext cx="419100" cy="65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825075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93E774C-8FEF-FF57-207F-AC1A4E88A9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1480264" cy="1224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E383A4CE-A168-79F7-5465-43037D3C316A}"/>
              </a:ext>
            </a:extLst>
          </p:cNvPr>
          <p:cNvSpPr txBox="1"/>
          <p:nvPr/>
        </p:nvSpPr>
        <p:spPr>
          <a:xfrm>
            <a:off x="1922584" y="3142485"/>
            <a:ext cx="6009334" cy="113306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800" dirty="0"/>
              <a:t>ما هو مفهوم الزواج؟</a:t>
            </a:r>
          </a:p>
          <a:p>
            <a:pPr rtl="0"/>
            <a:r>
              <a:rPr lang="en-US" sz="3200" dirty="0">
                <a:solidFill>
                  <a:srgbClr val="C00000"/>
                </a:solidFill>
              </a:rPr>
              <a:t>What is the concept of marriage?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0978503-3554-33E9-543D-DF01E0995B10}"/>
              </a:ext>
            </a:extLst>
          </p:cNvPr>
          <p:cNvSpPr txBox="1"/>
          <p:nvPr/>
        </p:nvSpPr>
        <p:spPr>
          <a:xfrm>
            <a:off x="2714194" y="116632"/>
            <a:ext cx="3802022" cy="119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الزواج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Marriage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BFA31AA1-96E8-F21F-35DA-EC2204EE5F3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9EC"/>
              </a:clrFrom>
              <a:clrTo>
                <a:srgbClr val="ECE9E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0949" y="476672"/>
            <a:ext cx="49371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884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93E774C-8FEF-FF57-207F-AC1A4E88A9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2" y="610260"/>
            <a:ext cx="1480264" cy="1224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E383A4CE-A168-79F7-5465-43037D3C316A}"/>
              </a:ext>
            </a:extLst>
          </p:cNvPr>
          <p:cNvSpPr txBox="1"/>
          <p:nvPr/>
        </p:nvSpPr>
        <p:spPr>
          <a:xfrm>
            <a:off x="4283968" y="1916832"/>
            <a:ext cx="4514902" cy="8618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عقد وميثاق غليظ</a:t>
            </a:r>
          </a:p>
          <a:p>
            <a:pPr rtl="0"/>
            <a:r>
              <a:rPr lang="en-US" sz="2800" dirty="0">
                <a:solidFill>
                  <a:srgbClr val="C00000"/>
                </a:solidFill>
              </a:rPr>
              <a:t>Strong Agreement &amp; Lineage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185C8C3-2984-4E7A-E665-C9143CAE16E3}"/>
              </a:ext>
            </a:extLst>
          </p:cNvPr>
          <p:cNvSpPr txBox="1"/>
          <p:nvPr/>
        </p:nvSpPr>
        <p:spPr>
          <a:xfrm>
            <a:off x="5122861" y="3573086"/>
            <a:ext cx="3456384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الزوجان نواة النواة ( الأسرة )</a:t>
            </a:r>
          </a:p>
          <a:p>
            <a:pPr rtl="0"/>
            <a:r>
              <a:rPr lang="en-US" sz="2800" dirty="0">
                <a:solidFill>
                  <a:srgbClr val="C00000"/>
                </a:solidFill>
              </a:rPr>
              <a:t>The Core-basic Atom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2D05E2A-D74E-E0FA-259D-6B24EE1C1408}"/>
              </a:ext>
            </a:extLst>
          </p:cNvPr>
          <p:cNvSpPr txBox="1"/>
          <p:nvPr/>
        </p:nvSpPr>
        <p:spPr>
          <a:xfrm>
            <a:off x="754936" y="1916832"/>
            <a:ext cx="2856515" cy="8618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محارم جدد</a:t>
            </a:r>
          </a:p>
          <a:p>
            <a:pPr rtl="0"/>
            <a:r>
              <a:rPr lang="en-US" sz="2800" dirty="0">
                <a:solidFill>
                  <a:srgbClr val="C00000"/>
                </a:solidFill>
              </a:rPr>
              <a:t>New </a:t>
            </a:r>
            <a:r>
              <a:rPr lang="en-US" sz="2800" u="sng" dirty="0">
                <a:solidFill>
                  <a:srgbClr val="C00000"/>
                </a:solidFill>
              </a:rPr>
              <a:t>Chaperones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FA374C0-E348-6C3B-E896-2E00B4F3EAAA}"/>
              </a:ext>
            </a:extLst>
          </p:cNvPr>
          <p:cNvSpPr txBox="1"/>
          <p:nvPr/>
        </p:nvSpPr>
        <p:spPr>
          <a:xfrm>
            <a:off x="279995" y="3575228"/>
            <a:ext cx="3802022" cy="8618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روابط جديدة</a:t>
            </a:r>
          </a:p>
          <a:p>
            <a:pPr rtl="0"/>
            <a:r>
              <a:rPr lang="en-US" sz="2800" dirty="0">
                <a:solidFill>
                  <a:srgbClr val="C00000"/>
                </a:solidFill>
              </a:rPr>
              <a:t>New links &amp; connections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449D512-7BB7-6280-AE86-9DDAE63895D0}"/>
              </a:ext>
            </a:extLst>
          </p:cNvPr>
          <p:cNvSpPr txBox="1"/>
          <p:nvPr/>
        </p:nvSpPr>
        <p:spPr>
          <a:xfrm>
            <a:off x="157309" y="4951501"/>
            <a:ext cx="5060491" cy="9555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الباقيات الصالحات</a:t>
            </a:r>
          </a:p>
          <a:p>
            <a:pPr rtl="0"/>
            <a:r>
              <a:rPr lang="en-US" sz="2800" dirty="0">
                <a:solidFill>
                  <a:srgbClr val="C00000"/>
                </a:solidFill>
              </a:rPr>
              <a:t>Remaining (long-lasting) deeds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767A7A9F-EDD0-58F4-8D40-B58AFBF851E7}"/>
              </a:ext>
            </a:extLst>
          </p:cNvPr>
          <p:cNvSpPr txBox="1"/>
          <p:nvPr/>
        </p:nvSpPr>
        <p:spPr>
          <a:xfrm>
            <a:off x="5552637" y="4982770"/>
            <a:ext cx="2596832" cy="8618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تكامل أدوار</a:t>
            </a:r>
          </a:p>
          <a:p>
            <a:pPr rtl="0"/>
            <a:r>
              <a:rPr lang="en-US" sz="2800" dirty="0">
                <a:solidFill>
                  <a:srgbClr val="C00000"/>
                </a:solidFill>
              </a:rPr>
              <a:t>Role integration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21D67718-294C-985E-526B-E06B34EBFBE9}"/>
              </a:ext>
            </a:extLst>
          </p:cNvPr>
          <p:cNvSpPr txBox="1"/>
          <p:nvPr/>
        </p:nvSpPr>
        <p:spPr>
          <a:xfrm flipH="1">
            <a:off x="8180680" y="5674022"/>
            <a:ext cx="567784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5400" dirty="0">
                <a:sym typeface="Wingdings 3" panose="05040102010807070707" pitchFamily="18" charset="2"/>
              </a:rPr>
              <a:t></a:t>
            </a:r>
            <a:endParaRPr lang="ar-SA" sz="5400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0978503-3554-33E9-543D-DF01E0995B10}"/>
              </a:ext>
            </a:extLst>
          </p:cNvPr>
          <p:cNvSpPr txBox="1"/>
          <p:nvPr/>
        </p:nvSpPr>
        <p:spPr>
          <a:xfrm>
            <a:off x="2714194" y="116632"/>
            <a:ext cx="3802022" cy="119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الزواج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Marriage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BFA31AA1-96E8-F21F-35DA-EC2204EE5F3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9EC"/>
              </a:clrFrom>
              <a:clrTo>
                <a:srgbClr val="ECE9E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0949" y="476672"/>
            <a:ext cx="493714" cy="720000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B2353D4-5F4E-E94D-554C-49DC4F0D5082}"/>
              </a:ext>
            </a:extLst>
          </p:cNvPr>
          <p:cNvSpPr txBox="1"/>
          <p:nvPr/>
        </p:nvSpPr>
        <p:spPr>
          <a:xfrm>
            <a:off x="1187624" y="2924944"/>
            <a:ext cx="74168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0" i="0" dirty="0">
                <a:solidFill>
                  <a:srgbClr val="004080"/>
                </a:solidFill>
                <a:effectLst/>
                <a:latin typeface="Tahoma" panose="020B0604030504040204" pitchFamily="34" charset="0"/>
                <a:sym typeface="AGA Arabesque" panose="05010101010101010101" pitchFamily="2" charset="2"/>
              </a:rPr>
              <a:t></a:t>
            </a:r>
            <a:r>
              <a:rPr lang="ar-SA" sz="2000" b="0" i="0" dirty="0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وَكَيْفَ تَأْخُذُونَهُ وَقَدْ </a:t>
            </a:r>
            <a:r>
              <a:rPr lang="ar-SA" sz="2000" b="0" i="0" dirty="0" err="1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أَفْضَىٰ</a:t>
            </a:r>
            <a:r>
              <a:rPr lang="ar-SA" sz="2000" b="0" i="0" dirty="0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 بَعْضُكُمْ </a:t>
            </a:r>
            <a:r>
              <a:rPr lang="ar-SA" sz="2000" b="0" i="0" dirty="0" err="1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إِلَىٰ</a:t>
            </a:r>
            <a:r>
              <a:rPr lang="ar-SA" sz="2000" b="0" i="0" dirty="0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 بَعْضٍ وَأَخَذْنَ مِنكُم </a:t>
            </a:r>
            <a:r>
              <a:rPr lang="ar-SA" sz="2000" b="1" i="0" dirty="0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مِّيثَاقًا</a:t>
            </a:r>
            <a:r>
              <a:rPr lang="ar-SA" sz="2000" b="0" i="0" dirty="0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 غَلِيظًا</a:t>
            </a:r>
            <a:r>
              <a:rPr lang="ar-SA" sz="2000" b="0" i="0" dirty="0">
                <a:solidFill>
                  <a:srgbClr val="004080"/>
                </a:solidFill>
                <a:effectLst/>
                <a:latin typeface="Tahoma" panose="020B0604030504040204" pitchFamily="34" charset="0"/>
                <a:sym typeface="AGA Arabesque" panose="05010101010101010101" pitchFamily="2" charset="2"/>
              </a:rPr>
              <a:t></a:t>
            </a:r>
            <a:r>
              <a:rPr lang="ar-SA" sz="2000" b="0" i="0" dirty="0">
                <a:solidFill>
                  <a:srgbClr val="004080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ar-SA" sz="1600" b="1" i="0" u="sng" dirty="0">
                <a:solidFill>
                  <a:srgbClr val="0055AA"/>
                </a:solidFill>
                <a:effectLst/>
                <a:latin typeface="Tahoma" panose="020B0604030504040204" pitchFamily="34" charset="0"/>
                <a:hlinkClick r:id="rId4"/>
              </a:rPr>
              <a:t>النساء - الآية 21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4921534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18C3F409-2A53-452F-C09C-A530C5F5F8D1}"/>
              </a:ext>
            </a:extLst>
          </p:cNvPr>
          <p:cNvSpPr txBox="1"/>
          <p:nvPr/>
        </p:nvSpPr>
        <p:spPr>
          <a:xfrm>
            <a:off x="2714194" y="116632"/>
            <a:ext cx="3802022" cy="119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الزواج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Marriage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257945D-B5A1-EADE-0B85-26C266D3DE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CE9EC"/>
              </a:clrFrom>
              <a:clrTo>
                <a:srgbClr val="ECE9E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0949" y="476672"/>
            <a:ext cx="493714" cy="720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93E774C-8FEF-FF57-207F-AC1A4E88A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2832"/>
            <a:ext cx="1480264" cy="122400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6676AC32-25BC-7C4A-CED4-78492760DEB3}"/>
              </a:ext>
            </a:extLst>
          </p:cNvPr>
          <p:cNvSpPr txBox="1"/>
          <p:nvPr/>
        </p:nvSpPr>
        <p:spPr>
          <a:xfrm>
            <a:off x="6331443" y="1714387"/>
            <a:ext cx="2360756" cy="10250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400" dirty="0"/>
              <a:t>شراكة قائمة على ...</a:t>
            </a:r>
          </a:p>
          <a:p>
            <a:pPr rtl="0"/>
            <a:r>
              <a:rPr lang="en-US" sz="3200" dirty="0">
                <a:solidFill>
                  <a:srgbClr val="C00000"/>
                </a:solidFill>
              </a:rPr>
              <a:t>partnership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F4F6547-0132-F5BD-3444-7A78D1B86B51}"/>
              </a:ext>
            </a:extLst>
          </p:cNvPr>
          <p:cNvSpPr txBox="1"/>
          <p:nvPr/>
        </p:nvSpPr>
        <p:spPr>
          <a:xfrm>
            <a:off x="4572000" y="1550397"/>
            <a:ext cx="136815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ar-SA" sz="2800" dirty="0">
                <a:solidFill>
                  <a:srgbClr val="002060"/>
                </a:solidFill>
              </a:rPr>
              <a:t>الصبر</a:t>
            </a:r>
          </a:p>
          <a:p>
            <a:pPr marL="0" indent="0">
              <a:buNone/>
            </a:pPr>
            <a:r>
              <a:rPr lang="ar-SA" sz="2800" dirty="0">
                <a:solidFill>
                  <a:srgbClr val="C00000"/>
                </a:solidFill>
              </a:rPr>
              <a:t>الاحترام</a:t>
            </a:r>
            <a:endParaRPr lang="ar-SA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ar-SA" sz="2800" dirty="0">
                <a:solidFill>
                  <a:srgbClr val="002060"/>
                </a:solidFill>
              </a:rPr>
              <a:t>الرحمة</a:t>
            </a:r>
          </a:p>
          <a:p>
            <a:pPr marL="0" indent="0">
              <a:buNone/>
            </a:pPr>
            <a:r>
              <a:rPr lang="ar-SA" sz="2800" dirty="0">
                <a:solidFill>
                  <a:srgbClr val="C00000"/>
                </a:solidFill>
              </a:rPr>
              <a:t>التفاهم</a:t>
            </a:r>
            <a:endParaRPr lang="ar-SA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ar-SA" sz="2800" dirty="0">
                <a:solidFill>
                  <a:srgbClr val="002060"/>
                </a:solidFill>
              </a:rPr>
              <a:t>الإيثار</a:t>
            </a:r>
          </a:p>
          <a:p>
            <a:pPr marL="0" indent="0">
              <a:buNone/>
            </a:pPr>
            <a:r>
              <a:rPr lang="ar-SA" sz="2800" dirty="0">
                <a:solidFill>
                  <a:srgbClr val="C00000"/>
                </a:solidFill>
              </a:rPr>
              <a:t>التغافل</a:t>
            </a:r>
            <a:endParaRPr lang="ar-SA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ar-SA" sz="2800" dirty="0">
                <a:solidFill>
                  <a:srgbClr val="002060"/>
                </a:solidFill>
              </a:rPr>
              <a:t>الستر</a:t>
            </a:r>
          </a:p>
          <a:p>
            <a:pPr marL="0" indent="0">
              <a:buNone/>
            </a:pPr>
            <a:r>
              <a:rPr lang="ar-SA" sz="2800" dirty="0">
                <a:solidFill>
                  <a:srgbClr val="C00000"/>
                </a:solidFill>
              </a:rPr>
              <a:t>التسامح</a:t>
            </a:r>
            <a:endParaRPr lang="ar-SA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ar-SA" sz="2800" dirty="0">
                <a:solidFill>
                  <a:srgbClr val="002060"/>
                </a:solidFill>
              </a:rPr>
              <a:t>التضحية</a:t>
            </a:r>
          </a:p>
          <a:p>
            <a:pPr marL="0" indent="0">
              <a:buNone/>
            </a:pPr>
            <a:r>
              <a:rPr lang="ar-SA" sz="2800" dirty="0">
                <a:solidFill>
                  <a:srgbClr val="C00000"/>
                </a:solidFill>
              </a:rPr>
              <a:t>التواضع</a:t>
            </a:r>
            <a:endParaRPr lang="ar-SA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ar-SA" sz="2800" dirty="0">
                <a:solidFill>
                  <a:srgbClr val="002060"/>
                </a:solidFill>
              </a:rPr>
              <a:t>المجاملة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A6FCD0AD-ABCB-5CB0-ED58-4BD1E5C053B8}"/>
              </a:ext>
            </a:extLst>
          </p:cNvPr>
          <p:cNvSpPr txBox="1"/>
          <p:nvPr/>
        </p:nvSpPr>
        <p:spPr>
          <a:xfrm>
            <a:off x="1763688" y="1549236"/>
            <a:ext cx="312800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800" dirty="0"/>
              <a:t>Patience</a:t>
            </a:r>
          </a:p>
          <a:p>
            <a:pPr algn="l" rtl="0"/>
            <a:r>
              <a:rPr lang="en-US" sz="2800" dirty="0">
                <a:solidFill>
                  <a:srgbClr val="C00000"/>
                </a:solidFill>
              </a:rPr>
              <a:t>Respect</a:t>
            </a:r>
            <a:endParaRPr lang="en-US" sz="2800" dirty="0"/>
          </a:p>
          <a:p>
            <a:pPr algn="l" rtl="0"/>
            <a:r>
              <a:rPr lang="en-US" sz="2800" dirty="0"/>
              <a:t>Compassion</a:t>
            </a:r>
          </a:p>
          <a:p>
            <a:pPr algn="l" rtl="0"/>
            <a:r>
              <a:rPr lang="en-US" sz="2800" dirty="0">
                <a:solidFill>
                  <a:srgbClr val="C00000"/>
                </a:solidFill>
              </a:rPr>
              <a:t>Understanding</a:t>
            </a:r>
            <a:endParaRPr lang="en-US" sz="2800" dirty="0"/>
          </a:p>
          <a:p>
            <a:pPr algn="l" rtl="0"/>
            <a:r>
              <a:rPr lang="en-US" sz="2800" dirty="0"/>
              <a:t>Altruism </a:t>
            </a:r>
            <a:r>
              <a:rPr lang="en-US" sz="2000" dirty="0"/>
              <a:t>(unselfishness)</a:t>
            </a:r>
          </a:p>
          <a:p>
            <a:pPr algn="l" rtl="0"/>
            <a:r>
              <a:rPr lang="en-US" sz="2800" dirty="0">
                <a:solidFill>
                  <a:srgbClr val="C00000"/>
                </a:solidFill>
              </a:rPr>
              <a:t>Negligence</a:t>
            </a:r>
            <a:endParaRPr lang="en-US" sz="2800" dirty="0"/>
          </a:p>
          <a:p>
            <a:pPr algn="l" rtl="0"/>
            <a:r>
              <a:rPr lang="en-US" sz="2800" dirty="0"/>
              <a:t>Cover-up</a:t>
            </a:r>
          </a:p>
          <a:p>
            <a:pPr algn="l" rtl="0"/>
            <a:r>
              <a:rPr lang="en-US" sz="2800" dirty="0">
                <a:solidFill>
                  <a:srgbClr val="C00000"/>
                </a:solidFill>
              </a:rPr>
              <a:t>Tolerance</a:t>
            </a:r>
            <a:endParaRPr lang="en-US" sz="2800" dirty="0"/>
          </a:p>
          <a:p>
            <a:pPr algn="l" rtl="0"/>
            <a:r>
              <a:rPr lang="en-US" sz="2800" dirty="0"/>
              <a:t>Sacrifice</a:t>
            </a:r>
          </a:p>
          <a:p>
            <a:pPr algn="l" rtl="0"/>
            <a:r>
              <a:rPr lang="en-US" sz="2800" dirty="0">
                <a:solidFill>
                  <a:srgbClr val="C00000"/>
                </a:solidFill>
              </a:rPr>
              <a:t>Humility</a:t>
            </a:r>
            <a:r>
              <a:rPr lang="en-US" sz="2800" dirty="0"/>
              <a:t> </a:t>
            </a:r>
          </a:p>
          <a:p>
            <a:pPr algn="l" rtl="0"/>
            <a:r>
              <a:rPr lang="en-US" sz="2800" dirty="0"/>
              <a:t>Courtesy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2504669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18C3F409-2A53-452F-C09C-A530C5F5F8D1}"/>
              </a:ext>
            </a:extLst>
          </p:cNvPr>
          <p:cNvSpPr txBox="1"/>
          <p:nvPr/>
        </p:nvSpPr>
        <p:spPr>
          <a:xfrm>
            <a:off x="2714194" y="116632"/>
            <a:ext cx="3802022" cy="119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الزواج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Marriage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257945D-B5A1-EADE-0B85-26C266D3DE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CE9EC"/>
              </a:clrFrom>
              <a:clrTo>
                <a:srgbClr val="ECE9E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0949" y="476672"/>
            <a:ext cx="493714" cy="720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93E774C-8FEF-FF57-207F-AC1A4E88A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2832"/>
            <a:ext cx="1480264" cy="122400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6676AC32-25BC-7C4A-CED4-78492760DEB3}"/>
              </a:ext>
            </a:extLst>
          </p:cNvPr>
          <p:cNvSpPr txBox="1"/>
          <p:nvPr/>
        </p:nvSpPr>
        <p:spPr>
          <a:xfrm>
            <a:off x="2199769" y="1412776"/>
            <a:ext cx="4600446" cy="11330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800" dirty="0">
                <a:solidFill>
                  <a:schemeClr val="tx1"/>
                </a:solidFill>
              </a:rPr>
              <a:t>الزواج عبادة</a:t>
            </a:r>
          </a:p>
          <a:p>
            <a:pPr rtl="0"/>
            <a:r>
              <a:rPr lang="en-US" sz="3200" dirty="0">
                <a:solidFill>
                  <a:srgbClr val="C00000"/>
                </a:solidFill>
              </a:rPr>
              <a:t>Marriage is act of worship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FD0839D-CD0B-B2C6-3141-C4127FF4371C}"/>
              </a:ext>
            </a:extLst>
          </p:cNvPr>
          <p:cNvSpPr txBox="1"/>
          <p:nvPr/>
        </p:nvSpPr>
        <p:spPr>
          <a:xfrm>
            <a:off x="251520" y="2924944"/>
            <a:ext cx="8327725" cy="12618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ماذا تفعل الزوجة لزوجها تعبدا لله ؟</a:t>
            </a:r>
          </a:p>
          <a:p>
            <a:pPr rtl="0"/>
            <a:r>
              <a:rPr lang="en-US" sz="2800" dirty="0">
                <a:solidFill>
                  <a:srgbClr val="C00000"/>
                </a:solidFill>
              </a:rPr>
              <a:t>What does the wife do to her husband as means to worship Allah?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719529F-25A0-302B-78FF-5955A92F27F8}"/>
              </a:ext>
            </a:extLst>
          </p:cNvPr>
          <p:cNvSpPr txBox="1"/>
          <p:nvPr/>
        </p:nvSpPr>
        <p:spPr>
          <a:xfrm>
            <a:off x="340397" y="4663596"/>
            <a:ext cx="8149970" cy="12618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sz="2000" dirty="0"/>
              <a:t>ماذا يفعل الزوج لزوجه تعبدا لله ؟</a:t>
            </a:r>
          </a:p>
          <a:p>
            <a:pPr rtl="0"/>
            <a:r>
              <a:rPr lang="en-US" sz="2800" dirty="0">
                <a:solidFill>
                  <a:srgbClr val="C00000"/>
                </a:solidFill>
              </a:rPr>
              <a:t>What does a husband do to his wife as means to worship Allah?</a:t>
            </a:r>
          </a:p>
        </p:txBody>
      </p:sp>
    </p:spTree>
    <p:extLst>
      <p:ext uri="{BB962C8B-B14F-4D97-AF65-F5344CB8AC3E}">
        <p14:creationId xmlns:p14="http://schemas.microsoft.com/office/powerpoint/2010/main" val="39950915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18C3F409-2A53-452F-C09C-A530C5F5F8D1}"/>
              </a:ext>
            </a:extLst>
          </p:cNvPr>
          <p:cNvSpPr txBox="1"/>
          <p:nvPr/>
        </p:nvSpPr>
        <p:spPr>
          <a:xfrm>
            <a:off x="2714194" y="332656"/>
            <a:ext cx="3802022" cy="119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التربية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Education concept</a:t>
            </a:r>
            <a:endParaRPr lang="ar-SA" sz="3600" dirty="0">
              <a:solidFill>
                <a:srgbClr val="C00000"/>
              </a:solidFill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D546486-27AA-F39B-8CCB-7EA39539549A}"/>
              </a:ext>
            </a:extLst>
          </p:cNvPr>
          <p:cNvSpPr txBox="1"/>
          <p:nvPr/>
        </p:nvSpPr>
        <p:spPr>
          <a:xfrm>
            <a:off x="5225119" y="2098692"/>
            <a:ext cx="3260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ar-SA" sz="3600" dirty="0">
                <a:solidFill>
                  <a:srgbClr val="0070C0"/>
                </a:solidFill>
              </a:rPr>
              <a:t>الرعاية   </a:t>
            </a:r>
            <a:r>
              <a:rPr lang="en-US" sz="3600" dirty="0">
                <a:solidFill>
                  <a:srgbClr val="0070C0"/>
                </a:solidFill>
              </a:rPr>
              <a:t>Care</a:t>
            </a:r>
            <a:endParaRPr lang="ar-SA" sz="3600" dirty="0">
              <a:solidFill>
                <a:srgbClr val="0070C0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F2FC570-4F1A-D466-E076-D30E0B0DF2CA}"/>
              </a:ext>
            </a:extLst>
          </p:cNvPr>
          <p:cNvSpPr txBox="1"/>
          <p:nvPr/>
        </p:nvSpPr>
        <p:spPr>
          <a:xfrm>
            <a:off x="3903290" y="3169282"/>
            <a:ext cx="4629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ar-SA" sz="3600" dirty="0">
                <a:solidFill>
                  <a:srgbClr val="C00000"/>
                </a:solidFill>
              </a:rPr>
              <a:t>التربية  </a:t>
            </a:r>
            <a:r>
              <a:rPr lang="en-US" sz="3600" dirty="0">
                <a:solidFill>
                  <a:srgbClr val="C00000"/>
                </a:solidFill>
              </a:rPr>
              <a:t>   Education</a:t>
            </a:r>
            <a:endParaRPr lang="ar-SA" sz="3600" dirty="0">
              <a:solidFill>
                <a:srgbClr val="C00000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61D1EDC-3BBA-C041-32B1-2E90B8B0704E}"/>
              </a:ext>
            </a:extLst>
          </p:cNvPr>
          <p:cNvSpPr txBox="1"/>
          <p:nvPr/>
        </p:nvSpPr>
        <p:spPr>
          <a:xfrm>
            <a:off x="4571999" y="4128990"/>
            <a:ext cx="39141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>
              <a:buNone/>
              <a:defRPr sz="3600">
                <a:solidFill>
                  <a:srgbClr val="0070C0"/>
                </a:solidFill>
              </a:defRPr>
            </a:lvl1pPr>
          </a:lstStyle>
          <a:p>
            <a:r>
              <a:rPr lang="ar-SA" dirty="0"/>
              <a:t>الهداية</a:t>
            </a:r>
            <a:r>
              <a:rPr lang="ar-SA" sz="3200" dirty="0"/>
              <a:t>		</a:t>
            </a:r>
            <a:r>
              <a:rPr lang="en-US" dirty="0"/>
              <a:t> Guidance</a:t>
            </a:r>
            <a:endParaRPr lang="ar-SA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FDF423C-C6E5-3B84-84FB-06DD2E5E36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800" r="24800"/>
          <a:stretch/>
        </p:blipFill>
        <p:spPr>
          <a:xfrm>
            <a:off x="2351319" y="810884"/>
            <a:ext cx="362875" cy="7200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45F25B9-CFFE-957E-4C3F-44A58C6BA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2" y="754276"/>
            <a:ext cx="1480264" cy="1224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3F0C395-CAA0-9EA6-BA44-1592A83C1C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00" t="31114" r="38661"/>
          <a:stretch/>
        </p:blipFill>
        <p:spPr>
          <a:xfrm>
            <a:off x="607133" y="1871444"/>
            <a:ext cx="1201080" cy="1100826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F344A17-A8F2-30D0-4856-3FC3FC16B8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344" r="16035"/>
          <a:stretch/>
        </p:blipFill>
        <p:spPr>
          <a:xfrm>
            <a:off x="2092000" y="1772816"/>
            <a:ext cx="1373275" cy="119008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612C07D0-8FEA-71E3-04A9-5DB44DB33FC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440" t="26190" r="29840" b="14283"/>
          <a:stretch/>
        </p:blipFill>
        <p:spPr>
          <a:xfrm>
            <a:off x="3795012" y="1921576"/>
            <a:ext cx="1294215" cy="892562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785CA3D6-CFBA-C5AB-5027-B168FD18F89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949" r="13896"/>
          <a:stretch/>
        </p:blipFill>
        <p:spPr>
          <a:xfrm>
            <a:off x="426935" y="3013639"/>
            <a:ext cx="1066252" cy="73765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333B748-28D0-F5FC-203B-E7D25559933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4587" b="18845"/>
          <a:stretch/>
        </p:blipFill>
        <p:spPr>
          <a:xfrm>
            <a:off x="1836474" y="3066756"/>
            <a:ext cx="1378992" cy="688477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20B05F2-4F5A-FDC6-3473-951C2E1288B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1775" t="1" r="21775" b="13156"/>
          <a:stretch/>
        </p:blipFill>
        <p:spPr>
          <a:xfrm>
            <a:off x="3516770" y="2852936"/>
            <a:ext cx="922844" cy="1008128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6713BF10-6672-7568-4805-508E1D04860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6375"/>
          <a:stretch/>
        </p:blipFill>
        <p:spPr>
          <a:xfrm>
            <a:off x="576736" y="4005064"/>
            <a:ext cx="1167298" cy="892562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0991B687-027D-AF88-2D10-BDA7C501C69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0476" t="17596" r="22009" b="16953"/>
          <a:stretch/>
        </p:blipFill>
        <p:spPr>
          <a:xfrm>
            <a:off x="2361492" y="4005064"/>
            <a:ext cx="1395293" cy="892562"/>
          </a:xfrm>
          <a:prstGeom prst="rect">
            <a:avLst/>
          </a:prstGeom>
        </p:spPr>
      </p:pic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83BBFC83-6272-63B0-2DE8-BFB31B99E2B2}"/>
              </a:ext>
            </a:extLst>
          </p:cNvPr>
          <p:cNvGrpSpPr/>
          <p:nvPr/>
        </p:nvGrpSpPr>
        <p:grpSpPr>
          <a:xfrm>
            <a:off x="5868144" y="5038456"/>
            <a:ext cx="2154611" cy="550747"/>
            <a:chOff x="2048395" y="5661248"/>
            <a:chExt cx="5080460" cy="550747"/>
          </a:xfrm>
        </p:grpSpPr>
        <p:sp>
          <p:nvSpPr>
            <p:cNvPr id="17" name="مستطيل 16">
              <a:extLst>
                <a:ext uri="{FF2B5EF4-FFF2-40B4-BE49-F238E27FC236}">
                  <a16:creationId xmlns:a16="http://schemas.microsoft.com/office/drawing/2014/main" id="{8527D238-FC3F-43BE-4B8E-643BC0D01E8D}"/>
                </a:ext>
              </a:extLst>
            </p:cNvPr>
            <p:cNvSpPr/>
            <p:nvPr/>
          </p:nvSpPr>
          <p:spPr>
            <a:xfrm>
              <a:off x="2111702" y="5742918"/>
              <a:ext cx="5017153" cy="469077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22801AD2-68D9-0229-5690-678B7EB03D4E}"/>
                </a:ext>
              </a:extLst>
            </p:cNvPr>
            <p:cNvSpPr txBox="1"/>
            <p:nvPr/>
          </p:nvSpPr>
          <p:spPr>
            <a:xfrm>
              <a:off x="2048395" y="5661248"/>
              <a:ext cx="5017153" cy="46907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متى تبدأ التربية ؟ </a:t>
              </a:r>
            </a:p>
          </p:txBody>
        </p: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5FB2A720-2E06-EED7-A5C2-99898E3E4FC9}"/>
              </a:ext>
            </a:extLst>
          </p:cNvPr>
          <p:cNvGrpSpPr/>
          <p:nvPr/>
        </p:nvGrpSpPr>
        <p:grpSpPr>
          <a:xfrm>
            <a:off x="616307" y="5106949"/>
            <a:ext cx="3470023" cy="544762"/>
            <a:chOff x="2048395" y="5532475"/>
            <a:chExt cx="5080460" cy="965078"/>
          </a:xfrm>
        </p:grpSpPr>
        <p:sp>
          <p:nvSpPr>
            <p:cNvPr id="20" name="مستطيل 19">
              <a:extLst>
                <a:ext uri="{FF2B5EF4-FFF2-40B4-BE49-F238E27FC236}">
                  <a16:creationId xmlns:a16="http://schemas.microsoft.com/office/drawing/2014/main" id="{C8320927-A3D1-FC02-D1D2-208042C62164}"/>
                </a:ext>
              </a:extLst>
            </p:cNvPr>
            <p:cNvSpPr/>
            <p:nvPr/>
          </p:nvSpPr>
          <p:spPr>
            <a:xfrm>
              <a:off x="2111703" y="5666552"/>
              <a:ext cx="5017152" cy="83100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FD286BBC-B691-F226-D174-5063B0E1BD11}"/>
                </a:ext>
              </a:extLst>
            </p:cNvPr>
            <p:cNvSpPr txBox="1"/>
            <p:nvPr/>
          </p:nvSpPr>
          <p:spPr>
            <a:xfrm>
              <a:off x="2048395" y="5532475"/>
              <a:ext cx="5017154" cy="83099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متى يتأهل الوالدان (الزوجان)؟ </a:t>
              </a:r>
            </a:p>
          </p:txBody>
        </p:sp>
      </p:grpSp>
      <p:pic>
        <p:nvPicPr>
          <p:cNvPr id="22" name="صورة 21">
            <a:extLst>
              <a:ext uri="{FF2B5EF4-FFF2-40B4-BE49-F238E27FC236}">
                <a16:creationId xmlns:a16="http://schemas.microsoft.com/office/drawing/2014/main" id="{7B14799B-F731-BBAB-4F3B-A65A19EB489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0559" y="5024063"/>
            <a:ext cx="554211" cy="554211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C720035D-5722-331E-71EF-FDA9F2EE984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2988" r="12988"/>
          <a:stretch/>
        </p:blipFill>
        <p:spPr>
          <a:xfrm>
            <a:off x="4560597" y="4941168"/>
            <a:ext cx="947507" cy="720000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CC753435-F509-69F0-73A5-77328E49C8F7}"/>
              </a:ext>
            </a:extLst>
          </p:cNvPr>
          <p:cNvSpPr txBox="1"/>
          <p:nvPr/>
        </p:nvSpPr>
        <p:spPr>
          <a:xfrm>
            <a:off x="5595260" y="5795972"/>
            <a:ext cx="293718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When does education start?</a:t>
            </a:r>
            <a:endParaRPr lang="ar-SA" sz="1800" b="1" dirty="0">
              <a:solidFill>
                <a:srgbClr val="C00000"/>
              </a:solidFill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45DAE83E-134B-B06D-E33D-F4ED66FF3527}"/>
              </a:ext>
            </a:extLst>
          </p:cNvPr>
          <p:cNvSpPr txBox="1"/>
          <p:nvPr/>
        </p:nvSpPr>
        <p:spPr>
          <a:xfrm>
            <a:off x="533114" y="5786347"/>
            <a:ext cx="367884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When do parents become qualified?</a:t>
            </a:r>
            <a:endParaRPr lang="ar-SA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122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18C3F409-2A53-452F-C09C-A530C5F5F8D1}"/>
              </a:ext>
            </a:extLst>
          </p:cNvPr>
          <p:cNvSpPr txBox="1"/>
          <p:nvPr/>
        </p:nvSpPr>
        <p:spPr>
          <a:xfrm>
            <a:off x="2270367" y="764704"/>
            <a:ext cx="61231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مفهوم الدعوة</a:t>
            </a:r>
          </a:p>
          <a:p>
            <a:pPr algn="ctr" rtl="0"/>
            <a:r>
              <a:rPr lang="en-US" sz="2800" dirty="0">
                <a:solidFill>
                  <a:srgbClr val="C00000"/>
                </a:solidFill>
              </a:rPr>
              <a:t>The concept of the Invitation to ALLAH</a:t>
            </a:r>
            <a:endParaRPr lang="ar-SA" sz="2800" dirty="0">
              <a:solidFill>
                <a:srgbClr val="C0000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0BC9265-F698-DCA8-7E38-09C427CA33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601" r="20601"/>
          <a:stretch/>
        </p:blipFill>
        <p:spPr>
          <a:xfrm>
            <a:off x="2123728" y="1121922"/>
            <a:ext cx="423354" cy="720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705259A7-2308-844C-740F-932AA88FBE22}"/>
              </a:ext>
            </a:extLst>
          </p:cNvPr>
          <p:cNvSpPr txBox="1"/>
          <p:nvPr/>
        </p:nvSpPr>
        <p:spPr>
          <a:xfrm>
            <a:off x="3347864" y="2055848"/>
            <a:ext cx="462395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Low" rtl="1">
              <a:spcBef>
                <a:spcPts val="1200"/>
              </a:spcBef>
              <a:buAutoNum type="arabicPeriod"/>
            </a:pPr>
            <a:r>
              <a:rPr lang="ar-SA" sz="18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تعريف الدعوة إلى الله تعالى:</a:t>
            </a:r>
          </a:p>
          <a:p>
            <a:pPr algn="justLow">
              <a:spcBef>
                <a:spcPts val="1200"/>
              </a:spcBef>
            </a:pPr>
            <a:r>
              <a:rPr lang="en-US" sz="1800" b="1" kern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Defining “the Invitation to Allah”</a:t>
            </a:r>
            <a:r>
              <a:rPr lang="en-US" b="1" i="1" kern="0" dirty="0">
                <a:solidFill>
                  <a:srgbClr val="C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Da’awh</a:t>
            </a:r>
            <a:r>
              <a:rPr lang="en-US" sz="1800" b="1" kern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53424529-C833-56B1-8855-045434B08B0E}"/>
              </a:ext>
            </a:extLst>
          </p:cNvPr>
          <p:cNvSpPr txBox="1"/>
          <p:nvPr/>
        </p:nvSpPr>
        <p:spPr>
          <a:xfrm>
            <a:off x="3401933" y="3140968"/>
            <a:ext cx="462395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150" algn="justLow" rtl="1">
              <a:spcBef>
                <a:spcPts val="1200"/>
              </a:spcBef>
            </a:pPr>
            <a:r>
              <a:rPr lang="ar-SA" sz="18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أدلة وجوب الدعوة إلى الله تعالى:</a:t>
            </a:r>
          </a:p>
          <a:p>
            <a:pPr indent="57150" algn="justLow" rtl="1">
              <a:spcBef>
                <a:spcPts val="1200"/>
              </a:spcBef>
            </a:pPr>
            <a:r>
              <a:rPr lang="en-US" sz="1800" b="1" kern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Evidence for the Obligation of </a:t>
            </a:r>
            <a:r>
              <a:rPr lang="en-US" sz="1800" b="1" i="1" kern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Da’awh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8BEB8FB-C056-9298-0410-723CDFF075A9}"/>
              </a:ext>
            </a:extLst>
          </p:cNvPr>
          <p:cNvSpPr txBox="1"/>
          <p:nvPr/>
        </p:nvSpPr>
        <p:spPr>
          <a:xfrm>
            <a:off x="5415783" y="4015994"/>
            <a:ext cx="261010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150" algn="justLow" rtl="1">
              <a:spcBef>
                <a:spcPts val="1200"/>
              </a:spcBef>
            </a:pPr>
            <a:r>
              <a:rPr lang="ar-SA" sz="18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3 - أهداف الدعوة إلى الله :</a:t>
            </a:r>
          </a:p>
          <a:p>
            <a:pPr indent="57150" algn="justLow" rtl="1">
              <a:spcBef>
                <a:spcPts val="1200"/>
              </a:spcBef>
            </a:pPr>
            <a:r>
              <a:rPr lang="en-US" sz="1800" b="1" kern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of </a:t>
            </a:r>
            <a:r>
              <a:rPr lang="en-US" sz="1800" b="1" i="1" kern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Da’awh</a:t>
            </a:r>
            <a:endParaRPr lang="en-US" sz="1800" b="1" kern="0" dirty="0">
              <a:solidFill>
                <a:srgbClr val="C0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6C5739E-85CF-ABF4-4407-28B74FC9251E}"/>
              </a:ext>
            </a:extLst>
          </p:cNvPr>
          <p:cNvSpPr txBox="1"/>
          <p:nvPr/>
        </p:nvSpPr>
        <p:spPr>
          <a:xfrm>
            <a:off x="1030354" y="4054649"/>
            <a:ext cx="26101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150" algn="justLow" rtl="1">
              <a:spcBef>
                <a:spcPts val="1200"/>
              </a:spcBef>
            </a:pPr>
            <a:r>
              <a:rPr lang="ar-SA" sz="18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4 - فضل الدعوة إلى الله تعالى:</a:t>
            </a:r>
          </a:p>
          <a:p>
            <a:pPr indent="57150" algn="justLow" rtl="0">
              <a:spcBef>
                <a:spcPts val="1200"/>
              </a:spcBef>
            </a:pPr>
            <a:r>
              <a:rPr lang="en-US" sz="1800" b="1" kern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Merits of </a:t>
            </a:r>
            <a:r>
              <a:rPr lang="en-US" sz="1800" b="1" i="1" kern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Da’awh</a:t>
            </a:r>
            <a:endParaRPr lang="en-US" sz="1800" b="1" kern="0" dirty="0">
              <a:solidFill>
                <a:srgbClr val="C0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233A239-4780-C809-61A4-ED7F2A036DE5}"/>
              </a:ext>
            </a:extLst>
          </p:cNvPr>
          <p:cNvSpPr txBox="1"/>
          <p:nvPr/>
        </p:nvSpPr>
        <p:spPr>
          <a:xfrm>
            <a:off x="1619672" y="5139769"/>
            <a:ext cx="6424135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57150" algn="justLow">
              <a:spcBef>
                <a:spcPts val="1200"/>
              </a:spcBef>
              <a:defRPr b="1" kern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ar-SA" dirty="0"/>
              <a:t>5 – أركان الدعوة إلى الله: ( </a:t>
            </a:r>
            <a:r>
              <a:rPr lang="ar-SA" dirty="0">
                <a:solidFill>
                  <a:srgbClr val="FF0000"/>
                </a:solidFill>
              </a:rPr>
              <a:t>الداعي</a:t>
            </a:r>
            <a:r>
              <a:rPr lang="ar-SA" dirty="0"/>
              <a:t> – </a:t>
            </a:r>
            <a:r>
              <a:rPr lang="ar-SA" dirty="0">
                <a:solidFill>
                  <a:srgbClr val="002060"/>
                </a:solidFill>
              </a:rPr>
              <a:t>المدعو</a:t>
            </a:r>
            <a:r>
              <a:rPr lang="ar-SA" dirty="0"/>
              <a:t> – </a:t>
            </a:r>
            <a:r>
              <a:rPr lang="ar-SA" dirty="0">
                <a:solidFill>
                  <a:srgbClr val="FF0000"/>
                </a:solidFill>
              </a:rPr>
              <a:t>المدعو اليه </a:t>
            </a:r>
            <a:r>
              <a:rPr lang="ar-SA" dirty="0"/>
              <a:t>)</a:t>
            </a:r>
          </a:p>
          <a:p>
            <a:r>
              <a:rPr lang="en-US" dirty="0">
                <a:solidFill>
                  <a:srgbClr val="C00000"/>
                </a:solidFill>
              </a:rPr>
              <a:t>Pillars </a:t>
            </a:r>
            <a:r>
              <a:rPr lang="en-US" sz="1800" b="1" kern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1800" b="1" i="1" kern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Da’awh</a:t>
            </a:r>
            <a:r>
              <a:rPr lang="en-US" dirty="0">
                <a:solidFill>
                  <a:srgbClr val="C00000"/>
                </a:solidFill>
              </a:rPr>
              <a:t> (Inviter – Invitee – the thing Invited to …)</a:t>
            </a:r>
            <a:endParaRPr lang="ar-SA" dirty="0">
              <a:solidFill>
                <a:srgbClr val="C00000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4AAEDB05-8816-FD6A-B5FF-055A204D50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50" y="2317077"/>
            <a:ext cx="1480264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68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F771C22-E171-6757-08A9-A64095A5FB73}"/>
              </a:ext>
            </a:extLst>
          </p:cNvPr>
          <p:cNvGrpSpPr/>
          <p:nvPr/>
        </p:nvGrpSpPr>
        <p:grpSpPr>
          <a:xfrm>
            <a:off x="107504" y="1144280"/>
            <a:ext cx="4168559" cy="3816000"/>
            <a:chOff x="107504" y="1144280"/>
            <a:chExt cx="4168559" cy="3816000"/>
          </a:xfrm>
        </p:grpSpPr>
        <p:sp>
          <p:nvSpPr>
            <p:cNvPr id="3" name="قوس ممتلئ 2">
              <a:extLst>
                <a:ext uri="{FF2B5EF4-FFF2-40B4-BE49-F238E27FC236}">
                  <a16:creationId xmlns:a16="http://schemas.microsoft.com/office/drawing/2014/main" id="{F9490403-7500-6EC0-9CF3-D2DCC481EC58}"/>
                </a:ext>
              </a:extLst>
            </p:cNvPr>
            <p:cNvSpPr/>
            <p:nvPr/>
          </p:nvSpPr>
          <p:spPr>
            <a:xfrm>
              <a:off x="1117187" y="1567391"/>
              <a:ext cx="3158876" cy="3070939"/>
            </a:xfrm>
            <a:prstGeom prst="blockArc">
              <a:avLst>
                <a:gd name="adj1" fmla="val 16200000"/>
                <a:gd name="adj2" fmla="val 487828"/>
                <a:gd name="adj3" fmla="val 3507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قوس ممتلئ 3">
              <a:extLst>
                <a:ext uri="{FF2B5EF4-FFF2-40B4-BE49-F238E27FC236}">
                  <a16:creationId xmlns:a16="http://schemas.microsoft.com/office/drawing/2014/main" id="{49001E33-D259-A878-9274-86AE5C522A5A}"/>
                </a:ext>
              </a:extLst>
            </p:cNvPr>
            <p:cNvSpPr/>
            <p:nvPr/>
          </p:nvSpPr>
          <p:spPr>
            <a:xfrm>
              <a:off x="476096" y="1767197"/>
              <a:ext cx="3780827" cy="3193083"/>
            </a:xfrm>
            <a:prstGeom prst="blockArc">
              <a:avLst>
                <a:gd name="adj1" fmla="val 1557381"/>
                <a:gd name="adj2" fmla="val 9087295"/>
                <a:gd name="adj3" fmla="val 46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5625132"/>
                <a:satOff val="-8440"/>
                <a:lumOff val="-1373"/>
                <a:alphaOff val="0"/>
              </a:schemeClr>
            </a:fillRef>
            <a:effectRef idx="1">
              <a:schemeClr val="accent3">
                <a:hueOff val="5625132"/>
                <a:satOff val="-8440"/>
                <a:lumOff val="-1373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E3B520D3-11EF-F68F-9B60-75E869A0C13C}"/>
                </a:ext>
              </a:extLst>
            </p:cNvPr>
            <p:cNvGrpSpPr/>
            <p:nvPr/>
          </p:nvGrpSpPr>
          <p:grpSpPr>
            <a:xfrm>
              <a:off x="1675463" y="2780067"/>
              <a:ext cx="1528385" cy="1391003"/>
              <a:chOff x="1211778" y="1701440"/>
              <a:chExt cx="1937624" cy="1212133"/>
            </a:xfrm>
          </p:grpSpPr>
          <p:sp>
            <p:nvSpPr>
              <p:cNvPr id="11" name="شكل بيضاوي 10">
                <a:extLst>
                  <a:ext uri="{FF2B5EF4-FFF2-40B4-BE49-F238E27FC236}">
                    <a16:creationId xmlns:a16="http://schemas.microsoft.com/office/drawing/2014/main" id="{4BC70A98-AE0E-4B91-E37C-9315B2B9A155}"/>
                  </a:ext>
                </a:extLst>
              </p:cNvPr>
              <p:cNvSpPr/>
              <p:nvPr/>
            </p:nvSpPr>
            <p:spPr>
              <a:xfrm>
                <a:off x="1211778" y="1701440"/>
                <a:ext cx="1937624" cy="1212133"/>
              </a:xfrm>
              <a:prstGeom prst="ellipse">
                <a:avLst/>
              </a:prstGeom>
            </p:spPr>
            <p:style>
              <a:lnRef idx="3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شكل بيضاوي 7">
                <a:extLst>
                  <a:ext uri="{FF2B5EF4-FFF2-40B4-BE49-F238E27FC236}">
                    <a16:creationId xmlns:a16="http://schemas.microsoft.com/office/drawing/2014/main" id="{5409520C-4858-A201-008C-F540F72E899A}"/>
                  </a:ext>
                </a:extLst>
              </p:cNvPr>
              <p:cNvSpPr/>
              <p:nvPr/>
            </p:nvSpPr>
            <p:spPr>
              <a:xfrm>
                <a:off x="1495535" y="1863669"/>
                <a:ext cx="1370108" cy="85952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lvl="0" algn="ctr" defTabSz="1066800" rtl="1">
                  <a:spcBef>
                    <a:spcPct val="0"/>
                  </a:spcBef>
                </a:pPr>
                <a:r>
                  <a:rPr lang="en-US" sz="2400" b="1" kern="1200" dirty="0">
                    <a:solidFill>
                      <a:schemeClr val="bg1"/>
                    </a:solidFill>
                  </a:rPr>
                  <a:t>Make </a:t>
                </a:r>
              </a:p>
              <a:p>
                <a:pPr lvl="0" algn="ctr" defTabSz="1066800" rtl="1">
                  <a:spcBef>
                    <a:spcPct val="0"/>
                  </a:spcBef>
                </a:pPr>
                <a:r>
                  <a:rPr lang="en-US" sz="2400" b="1" kern="1200" dirty="0">
                    <a:solidFill>
                      <a:schemeClr val="bg1"/>
                    </a:solidFill>
                  </a:rPr>
                  <a:t>a smart goal</a:t>
                </a:r>
                <a:endParaRPr lang="ar-SA" sz="2400" b="1" kern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" name="شكل بيضاوي 5">
              <a:extLst>
                <a:ext uri="{FF2B5EF4-FFF2-40B4-BE49-F238E27FC236}">
                  <a16:creationId xmlns:a16="http://schemas.microsoft.com/office/drawing/2014/main" id="{E6BA5541-D3C7-4B5C-58DA-8B3E5740B65D}"/>
                </a:ext>
              </a:extLst>
            </p:cNvPr>
            <p:cNvSpPr/>
            <p:nvPr/>
          </p:nvSpPr>
          <p:spPr>
            <a:xfrm>
              <a:off x="1779540" y="1144280"/>
              <a:ext cx="1283237" cy="989337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19721053-87D7-9054-E2AA-E322A1955B30}"/>
                </a:ext>
              </a:extLst>
            </p:cNvPr>
            <p:cNvSpPr/>
            <p:nvPr/>
          </p:nvSpPr>
          <p:spPr>
            <a:xfrm>
              <a:off x="107504" y="3303138"/>
              <a:ext cx="1198068" cy="98933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1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cxnSp>
          <p:nvCxnSpPr>
            <p:cNvPr id="8" name="رابط كسهم مستقيم 7">
              <a:extLst>
                <a:ext uri="{FF2B5EF4-FFF2-40B4-BE49-F238E27FC236}">
                  <a16:creationId xmlns:a16="http://schemas.microsoft.com/office/drawing/2014/main" id="{EFF6FB13-2A46-8BB8-B0B6-A156F01F1AC4}"/>
                </a:ext>
              </a:extLst>
            </p:cNvPr>
            <p:cNvCxnSpPr>
              <a:stCxn id="11" idx="0"/>
              <a:endCxn id="6" idx="4"/>
            </p:cNvCxnSpPr>
            <p:nvPr/>
          </p:nvCxnSpPr>
          <p:spPr>
            <a:xfrm flipH="1" flipV="1">
              <a:off x="2421159" y="2133617"/>
              <a:ext cx="18497" cy="64645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رابط كسهم مستقيم 8">
              <a:extLst>
                <a:ext uri="{FF2B5EF4-FFF2-40B4-BE49-F238E27FC236}">
                  <a16:creationId xmlns:a16="http://schemas.microsoft.com/office/drawing/2014/main" id="{A908ED1E-3EF3-1679-F010-DF234664CE60}"/>
                </a:ext>
              </a:extLst>
            </p:cNvPr>
            <p:cNvCxnSpPr>
              <a:stCxn id="7" idx="6"/>
              <a:endCxn id="11" idx="2"/>
            </p:cNvCxnSpPr>
            <p:nvPr/>
          </p:nvCxnSpPr>
          <p:spPr>
            <a:xfrm flipV="1">
              <a:off x="1305572" y="3475569"/>
              <a:ext cx="369891" cy="322238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2" descr="D:\Dr.AliEisa\Pictures\قف كف.png">
              <a:extLst>
                <a:ext uri="{FF2B5EF4-FFF2-40B4-BE49-F238E27FC236}">
                  <a16:creationId xmlns:a16="http://schemas.microsoft.com/office/drawing/2014/main" id="{7895444C-D5AD-2CAA-4798-A9AAEBC547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688" y="1828488"/>
              <a:ext cx="1188000" cy="11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DEF8C31F-F9C5-28C3-2627-D73010899100}"/>
              </a:ext>
            </a:extLst>
          </p:cNvPr>
          <p:cNvGrpSpPr/>
          <p:nvPr/>
        </p:nvGrpSpPr>
        <p:grpSpPr>
          <a:xfrm>
            <a:off x="4834017" y="1766778"/>
            <a:ext cx="1166580" cy="899397"/>
            <a:chOff x="1508343" y="1592"/>
            <a:chExt cx="1344493" cy="1065113"/>
          </a:xfrm>
        </p:grpSpPr>
        <p:sp>
          <p:nvSpPr>
            <p:cNvPr id="14" name="شكل بيضاوي 13">
              <a:extLst>
                <a:ext uri="{FF2B5EF4-FFF2-40B4-BE49-F238E27FC236}">
                  <a16:creationId xmlns:a16="http://schemas.microsoft.com/office/drawing/2014/main" id="{4039BEF0-E0F1-4E3F-A4F6-84ED7A5CF2CB}"/>
                </a:ext>
              </a:extLst>
            </p:cNvPr>
            <p:cNvSpPr/>
            <p:nvPr/>
          </p:nvSpPr>
          <p:spPr>
            <a:xfrm>
              <a:off x="1508343" y="1592"/>
              <a:ext cx="1344493" cy="1065113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15" name="شكل بيضاوي 9">
              <a:extLst>
                <a:ext uri="{FF2B5EF4-FFF2-40B4-BE49-F238E27FC236}">
                  <a16:creationId xmlns:a16="http://schemas.microsoft.com/office/drawing/2014/main" id="{AB8293E4-168E-43CE-16C3-475EA9FC3812}"/>
                </a:ext>
              </a:extLst>
            </p:cNvPr>
            <p:cNvSpPr/>
            <p:nvPr/>
          </p:nvSpPr>
          <p:spPr>
            <a:xfrm>
              <a:off x="1657703" y="276943"/>
              <a:ext cx="1045771" cy="514411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solidFill>
                    <a:srgbClr val="C00000"/>
                  </a:solidFill>
                </a:rPr>
                <a:t>parents</a:t>
              </a:r>
              <a:endParaRPr lang="ar-SA" sz="2000" b="1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DB5B3C59-B7A9-6ED8-8640-923DF26EB243}"/>
              </a:ext>
            </a:extLst>
          </p:cNvPr>
          <p:cNvGrpSpPr/>
          <p:nvPr/>
        </p:nvGrpSpPr>
        <p:grpSpPr>
          <a:xfrm>
            <a:off x="5304986" y="2852936"/>
            <a:ext cx="1283238" cy="743304"/>
            <a:chOff x="1196352" y="1592"/>
            <a:chExt cx="1968474" cy="1065113"/>
          </a:xfrm>
        </p:grpSpPr>
        <p:sp>
          <p:nvSpPr>
            <p:cNvPr id="17" name="شكل بيضاوي 16">
              <a:extLst>
                <a:ext uri="{FF2B5EF4-FFF2-40B4-BE49-F238E27FC236}">
                  <a16:creationId xmlns:a16="http://schemas.microsoft.com/office/drawing/2014/main" id="{0B338901-5A7A-0595-3C71-04E27688FFE4}"/>
                </a:ext>
              </a:extLst>
            </p:cNvPr>
            <p:cNvSpPr/>
            <p:nvPr/>
          </p:nvSpPr>
          <p:spPr>
            <a:xfrm>
              <a:off x="1196352" y="1592"/>
              <a:ext cx="1968474" cy="106511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18" name="شكل بيضاوي 9">
              <a:extLst>
                <a:ext uri="{FF2B5EF4-FFF2-40B4-BE49-F238E27FC236}">
                  <a16:creationId xmlns:a16="http://schemas.microsoft.com/office/drawing/2014/main" id="{AC3E5555-AD33-E720-E760-51C49FDECB48}"/>
                </a:ext>
              </a:extLst>
            </p:cNvPr>
            <p:cNvSpPr/>
            <p:nvPr/>
          </p:nvSpPr>
          <p:spPr>
            <a:xfrm>
              <a:off x="1415031" y="251222"/>
              <a:ext cx="1531115" cy="56585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/>
                <a:t>husband</a:t>
              </a:r>
              <a:endParaRPr lang="ar-SA" sz="2000" b="1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C7901A58-A10F-1961-7D51-3BAFDFB91A77}"/>
              </a:ext>
            </a:extLst>
          </p:cNvPr>
          <p:cNvGrpSpPr/>
          <p:nvPr/>
        </p:nvGrpSpPr>
        <p:grpSpPr>
          <a:xfrm>
            <a:off x="5364088" y="3909832"/>
            <a:ext cx="876468" cy="743304"/>
            <a:chOff x="1508343" y="1592"/>
            <a:chExt cx="1344493" cy="1065113"/>
          </a:xfrm>
        </p:grpSpPr>
        <p:sp>
          <p:nvSpPr>
            <p:cNvPr id="20" name="شكل بيضاوي 19">
              <a:extLst>
                <a:ext uri="{FF2B5EF4-FFF2-40B4-BE49-F238E27FC236}">
                  <a16:creationId xmlns:a16="http://schemas.microsoft.com/office/drawing/2014/main" id="{675FAC05-5EB1-46E5-998E-AFE7FAEC32F1}"/>
                </a:ext>
              </a:extLst>
            </p:cNvPr>
            <p:cNvSpPr/>
            <p:nvPr/>
          </p:nvSpPr>
          <p:spPr>
            <a:xfrm>
              <a:off x="1508343" y="1592"/>
              <a:ext cx="1344493" cy="1065113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1" name="شكل بيضاوي 9">
              <a:extLst>
                <a:ext uri="{FF2B5EF4-FFF2-40B4-BE49-F238E27FC236}">
                  <a16:creationId xmlns:a16="http://schemas.microsoft.com/office/drawing/2014/main" id="{3120D91D-1963-756B-5DD5-0FA9AE13C726}"/>
                </a:ext>
              </a:extLst>
            </p:cNvPr>
            <p:cNvSpPr/>
            <p:nvPr/>
          </p:nvSpPr>
          <p:spPr>
            <a:xfrm>
              <a:off x="1705239" y="157574"/>
              <a:ext cx="950701" cy="753149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>
                  <a:solidFill>
                    <a:srgbClr val="C00000"/>
                  </a:solidFill>
                </a:rPr>
                <a:t>son</a:t>
              </a:r>
              <a:endParaRPr lang="ar-SA" sz="2800" b="1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DEC4FB51-EFDF-4974-3532-1F05044E934B}"/>
              </a:ext>
            </a:extLst>
          </p:cNvPr>
          <p:cNvGrpSpPr/>
          <p:nvPr/>
        </p:nvGrpSpPr>
        <p:grpSpPr>
          <a:xfrm>
            <a:off x="5107514" y="4917944"/>
            <a:ext cx="1552718" cy="743304"/>
            <a:chOff x="1508343" y="1592"/>
            <a:chExt cx="1344493" cy="1065113"/>
          </a:xfrm>
        </p:grpSpPr>
        <p:sp>
          <p:nvSpPr>
            <p:cNvPr id="23" name="شكل بيضاوي 22">
              <a:extLst>
                <a:ext uri="{FF2B5EF4-FFF2-40B4-BE49-F238E27FC236}">
                  <a16:creationId xmlns:a16="http://schemas.microsoft.com/office/drawing/2014/main" id="{CB749B33-39F1-32E2-0051-878B6A58FF51}"/>
                </a:ext>
              </a:extLst>
            </p:cNvPr>
            <p:cNvSpPr/>
            <p:nvPr/>
          </p:nvSpPr>
          <p:spPr>
            <a:xfrm>
              <a:off x="1508343" y="1592"/>
              <a:ext cx="1344493" cy="1065113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24" name="شكل بيضاوي 9">
              <a:extLst>
                <a:ext uri="{FF2B5EF4-FFF2-40B4-BE49-F238E27FC236}">
                  <a16:creationId xmlns:a16="http://schemas.microsoft.com/office/drawing/2014/main" id="{422110D1-F34C-C21D-6678-F12CE9B96E38}"/>
                </a:ext>
              </a:extLst>
            </p:cNvPr>
            <p:cNvSpPr/>
            <p:nvPr/>
          </p:nvSpPr>
          <p:spPr>
            <a:xfrm>
              <a:off x="1748454" y="276944"/>
              <a:ext cx="864274" cy="514411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solidFill>
                    <a:srgbClr val="C00000"/>
                  </a:solidFill>
                </a:rPr>
                <a:t>daughter</a:t>
              </a:r>
              <a:endParaRPr lang="ar-SA" sz="2000" b="1" kern="1200" dirty="0">
                <a:solidFill>
                  <a:srgbClr val="C00000"/>
                </a:solidFill>
              </a:endParaRPr>
            </a:p>
          </p:txBody>
        </p:sp>
      </p:grpSp>
      <p:cxnSp>
        <p:nvCxnSpPr>
          <p:cNvPr id="25" name="رابط بشكل مرفق 2">
            <a:extLst>
              <a:ext uri="{FF2B5EF4-FFF2-40B4-BE49-F238E27FC236}">
                <a16:creationId xmlns:a16="http://schemas.microsoft.com/office/drawing/2014/main" id="{06921FC6-6573-D817-2C04-B8770643C3D5}"/>
              </a:ext>
            </a:extLst>
          </p:cNvPr>
          <p:cNvCxnSpPr>
            <a:stCxn id="36" idx="7"/>
            <a:endCxn id="14" idx="2"/>
          </p:cNvCxnSpPr>
          <p:nvPr/>
        </p:nvCxnSpPr>
        <p:spPr>
          <a:xfrm rot="5400000" flipH="1" flipV="1">
            <a:off x="4174165" y="2626001"/>
            <a:ext cx="1069376" cy="250328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رابط بشكل مرفق 5">
            <a:extLst>
              <a:ext uri="{FF2B5EF4-FFF2-40B4-BE49-F238E27FC236}">
                <a16:creationId xmlns:a16="http://schemas.microsoft.com/office/drawing/2014/main" id="{7D47BD31-C6E2-DB4C-B5C2-7E30D0DCF3F5}"/>
              </a:ext>
            </a:extLst>
          </p:cNvPr>
          <p:cNvCxnSpPr>
            <a:stCxn id="36" idx="5"/>
            <a:endCxn id="23" idx="2"/>
          </p:cNvCxnSpPr>
          <p:nvPr/>
        </p:nvCxnSpPr>
        <p:spPr>
          <a:xfrm rot="16200000" flipH="1">
            <a:off x="4193513" y="4375595"/>
            <a:ext cx="1304176" cy="523825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بشكل مرفق 7">
            <a:extLst>
              <a:ext uri="{FF2B5EF4-FFF2-40B4-BE49-F238E27FC236}">
                <a16:creationId xmlns:a16="http://schemas.microsoft.com/office/drawing/2014/main" id="{4E27C1AF-0E19-367B-980F-E4715F8F4E68}"/>
              </a:ext>
            </a:extLst>
          </p:cNvPr>
          <p:cNvCxnSpPr>
            <a:stCxn id="36" idx="6"/>
            <a:endCxn id="17" idx="2"/>
          </p:cNvCxnSpPr>
          <p:nvPr/>
        </p:nvCxnSpPr>
        <p:spPr>
          <a:xfrm flipV="1">
            <a:off x="4788024" y="3224588"/>
            <a:ext cx="516962" cy="411049"/>
          </a:xfrm>
          <a:prstGeom prst="bentConnector3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بشكل مرفق 38">
            <a:extLst>
              <a:ext uri="{FF2B5EF4-FFF2-40B4-BE49-F238E27FC236}">
                <a16:creationId xmlns:a16="http://schemas.microsoft.com/office/drawing/2014/main" id="{B14B5C80-04D4-7A3A-557B-C6B5D45762D8}"/>
              </a:ext>
            </a:extLst>
          </p:cNvPr>
          <p:cNvCxnSpPr>
            <a:stCxn id="36" idx="5"/>
            <a:endCxn id="20" idx="2"/>
          </p:cNvCxnSpPr>
          <p:nvPr/>
        </p:nvCxnSpPr>
        <p:spPr>
          <a:xfrm rot="16200000" flipH="1">
            <a:off x="4825856" y="3743252"/>
            <a:ext cx="296064" cy="780399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C2C1AD35-BD3B-6702-3469-3634DBC5A6D1}"/>
              </a:ext>
            </a:extLst>
          </p:cNvPr>
          <p:cNvSpPr txBox="1"/>
          <p:nvPr/>
        </p:nvSpPr>
        <p:spPr>
          <a:xfrm>
            <a:off x="6181151" y="4421798"/>
            <a:ext cx="25673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ar-SA" sz="2400" dirty="0"/>
              <a:t>من أجلك يا ولدي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B7BE60C5-CA79-ED71-10D0-B3C6419CC862}"/>
              </a:ext>
            </a:extLst>
          </p:cNvPr>
          <p:cNvSpPr txBox="1"/>
          <p:nvPr/>
        </p:nvSpPr>
        <p:spPr>
          <a:xfrm>
            <a:off x="6181151" y="1978962"/>
            <a:ext cx="25673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ar-SA" sz="2400" dirty="0"/>
              <a:t>البدء بهم أولا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A7356835-3841-0343-7EFE-BD1D5C702B7F}"/>
              </a:ext>
            </a:extLst>
          </p:cNvPr>
          <p:cNvSpPr txBox="1"/>
          <p:nvPr/>
        </p:nvSpPr>
        <p:spPr>
          <a:xfrm>
            <a:off x="6514489" y="3068960"/>
            <a:ext cx="22354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A50021"/>
                </a:solidFill>
              </a:rPr>
              <a:t>ينعكس عليه بالخير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0AF0D842-18B7-A93D-2775-8719C249AF51}"/>
              </a:ext>
            </a:extLst>
          </p:cNvPr>
          <p:cNvSpPr txBox="1"/>
          <p:nvPr/>
        </p:nvSpPr>
        <p:spPr>
          <a:xfrm>
            <a:off x="349083" y="5661248"/>
            <a:ext cx="25673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A50021"/>
                </a:solidFill>
              </a:rPr>
              <a:t>يشاركونك الأهداف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1CAE8C84-70C2-A80E-E024-282ADEA53F65}"/>
              </a:ext>
            </a:extLst>
          </p:cNvPr>
          <p:cNvSpPr txBox="1"/>
          <p:nvPr/>
        </p:nvSpPr>
        <p:spPr>
          <a:xfrm>
            <a:off x="6185915" y="5661248"/>
            <a:ext cx="25673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A50021"/>
                </a:solidFill>
              </a:rPr>
              <a:t>يحتسبون الأجر</a:t>
            </a: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438E0DA0-03F3-6415-CF54-4E5665D228EA}"/>
              </a:ext>
            </a:extLst>
          </p:cNvPr>
          <p:cNvSpPr txBox="1"/>
          <p:nvPr/>
        </p:nvSpPr>
        <p:spPr>
          <a:xfrm>
            <a:off x="3579244" y="5661248"/>
            <a:ext cx="192886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2563" indent="-182563" algn="ctr">
              <a:buFont typeface="Arial" panose="020B0604020202020204" pitchFamily="34" charset="0"/>
              <a:buChar char="•"/>
            </a:pPr>
            <a:r>
              <a:rPr lang="ar-SA" sz="2000" dirty="0"/>
              <a:t>يشاركونك الفرحة</a:t>
            </a:r>
          </a:p>
        </p:txBody>
      </p: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089FA401-4C6C-A2B6-DD93-5D94935CBBC1}"/>
              </a:ext>
            </a:extLst>
          </p:cNvPr>
          <p:cNvGrpSpPr/>
          <p:nvPr/>
        </p:nvGrpSpPr>
        <p:grpSpPr>
          <a:xfrm>
            <a:off x="3392738" y="3140968"/>
            <a:ext cx="1395286" cy="989337"/>
            <a:chOff x="3000984" y="2349833"/>
            <a:chExt cx="1461890" cy="1065113"/>
          </a:xfrm>
        </p:grpSpPr>
        <p:sp>
          <p:nvSpPr>
            <p:cNvPr id="36" name="شكل بيضاوي 35">
              <a:extLst>
                <a:ext uri="{FF2B5EF4-FFF2-40B4-BE49-F238E27FC236}">
                  <a16:creationId xmlns:a16="http://schemas.microsoft.com/office/drawing/2014/main" id="{07864C60-120E-8713-8314-6BE2C73998F3}"/>
                </a:ext>
              </a:extLst>
            </p:cNvPr>
            <p:cNvSpPr/>
            <p:nvPr/>
          </p:nvSpPr>
          <p:spPr>
            <a:xfrm>
              <a:off x="3000984" y="2349833"/>
              <a:ext cx="1461890" cy="106511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5625132"/>
                <a:satOff val="-8440"/>
                <a:lumOff val="-1373"/>
                <a:alphaOff val="0"/>
              </a:schemeClr>
            </a:fillRef>
            <a:effectRef idx="1">
              <a:schemeClr val="accent3">
                <a:hueOff val="5625132"/>
                <a:satOff val="-8440"/>
                <a:lumOff val="-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شكل بيضاوي 11">
              <a:extLst>
                <a:ext uri="{FF2B5EF4-FFF2-40B4-BE49-F238E27FC236}">
                  <a16:creationId xmlns:a16="http://schemas.microsoft.com/office/drawing/2014/main" id="{C861F1BF-92BF-F3D3-B2CD-41EC678883B5}"/>
                </a:ext>
              </a:extLst>
            </p:cNvPr>
            <p:cNvSpPr/>
            <p:nvPr/>
          </p:nvSpPr>
          <p:spPr>
            <a:xfrm>
              <a:off x="3236641" y="2504880"/>
              <a:ext cx="1033712" cy="7531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dirty="0">
                  <a:solidFill>
                    <a:schemeClr val="tx1"/>
                  </a:solidFill>
                </a:rPr>
                <a:t>Your family</a:t>
              </a:r>
              <a:endParaRPr lang="ar-SA" sz="24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8" name="عنوان فرعي 2">
            <a:extLst>
              <a:ext uri="{FF2B5EF4-FFF2-40B4-BE49-F238E27FC236}">
                <a16:creationId xmlns:a16="http://schemas.microsoft.com/office/drawing/2014/main" id="{13928908-17F8-447C-6366-ACE6CCEAF857}"/>
              </a:ext>
            </a:extLst>
          </p:cNvPr>
          <p:cNvSpPr txBox="1">
            <a:spLocks/>
          </p:cNvSpPr>
          <p:nvPr/>
        </p:nvSpPr>
        <p:spPr>
          <a:xfrm>
            <a:off x="4572000" y="678750"/>
            <a:ext cx="4248472" cy="9204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2000" dirty="0">
                <a:cs typeface="PT Bold Heading" pitchFamily="2" charset="-78"/>
              </a:rPr>
              <a:t>ما هو </a:t>
            </a:r>
            <a:r>
              <a:rPr lang="ar-SA" sz="2000" dirty="0">
                <a:solidFill>
                  <a:srgbClr val="A50021"/>
                </a:solidFill>
                <a:cs typeface="PT Bold Heading" pitchFamily="2" charset="-78"/>
              </a:rPr>
              <a:t>هدفك</a:t>
            </a:r>
            <a:r>
              <a:rPr lang="ar-SA" sz="2000" dirty="0">
                <a:cs typeface="PT Bold Heading" pitchFamily="2" charset="-78"/>
              </a:rPr>
              <a:t> من </a:t>
            </a:r>
            <a:r>
              <a:rPr lang="ar-SA" sz="2000" dirty="0">
                <a:solidFill>
                  <a:srgbClr val="A50021"/>
                </a:solidFill>
                <a:cs typeface="PT Bold Heading" pitchFamily="2" charset="-78"/>
              </a:rPr>
              <a:t>الدعوة</a:t>
            </a:r>
            <a:r>
              <a:rPr lang="ar-SA" sz="2000" dirty="0">
                <a:cs typeface="PT Bold Heading" pitchFamily="2" charset="-78"/>
              </a:rPr>
              <a:t>؟</a:t>
            </a:r>
          </a:p>
          <a:p>
            <a:pPr marL="0" indent="0" algn="ctr">
              <a:buNone/>
            </a:pPr>
            <a:r>
              <a:rPr lang="en-US" sz="2400" dirty="0">
                <a:cs typeface="PT Bold Heading" pitchFamily="2" charset="-78"/>
              </a:rPr>
              <a:t>What is your </a:t>
            </a:r>
            <a:r>
              <a:rPr lang="en-US" sz="2400" dirty="0">
                <a:solidFill>
                  <a:srgbClr val="C00000"/>
                </a:solidFill>
                <a:cs typeface="PT Bold Heading" pitchFamily="2" charset="-78"/>
              </a:rPr>
              <a:t>purpose</a:t>
            </a:r>
            <a:r>
              <a:rPr lang="en-US" sz="2400" dirty="0">
                <a:cs typeface="PT Bold Heading" pitchFamily="2" charset="-78"/>
              </a:rPr>
              <a:t> of </a:t>
            </a:r>
            <a:r>
              <a:rPr lang="en-US" sz="2400" i="1" dirty="0">
                <a:solidFill>
                  <a:srgbClr val="C00000"/>
                </a:solidFill>
                <a:cs typeface="PT Bold Heading" pitchFamily="2" charset="-78"/>
              </a:rPr>
              <a:t>Da’wah</a:t>
            </a:r>
          </a:p>
        </p:txBody>
      </p:sp>
      <p:sp>
        <p:nvSpPr>
          <p:cNvPr id="39" name="مستطيل 38">
            <a:extLst>
              <a:ext uri="{FF2B5EF4-FFF2-40B4-BE49-F238E27FC236}">
                <a16:creationId xmlns:a16="http://schemas.microsoft.com/office/drawing/2014/main" id="{5EDEF933-13BC-EE82-302B-E144411E1F05}"/>
              </a:ext>
            </a:extLst>
          </p:cNvPr>
          <p:cNvSpPr/>
          <p:nvPr/>
        </p:nvSpPr>
        <p:spPr>
          <a:xfrm>
            <a:off x="4127755" y="151192"/>
            <a:ext cx="979759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763" lvl="1" algn="ctr" rtl="1" fontAlgn="base"/>
            <a:r>
              <a:rPr lang="ar-SA" b="1" dirty="0">
                <a:solidFill>
                  <a:schemeClr val="bg1"/>
                </a:solidFill>
              </a:rPr>
              <a:t>تمهيد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شكل بيضاوي 9">
            <a:extLst>
              <a:ext uri="{FF2B5EF4-FFF2-40B4-BE49-F238E27FC236}">
                <a16:creationId xmlns:a16="http://schemas.microsoft.com/office/drawing/2014/main" id="{3F43A00D-FF53-BB84-E9CC-04F3ADA4C4C9}"/>
              </a:ext>
            </a:extLst>
          </p:cNvPr>
          <p:cNvSpPr/>
          <p:nvPr/>
        </p:nvSpPr>
        <p:spPr>
          <a:xfrm>
            <a:off x="6089226" y="1812265"/>
            <a:ext cx="619757" cy="52559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8001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kern="1200" dirty="0"/>
              <a:t>والديك</a:t>
            </a:r>
            <a:endParaRPr lang="ar-SA" sz="2000" b="1" kern="1200" dirty="0">
              <a:solidFill>
                <a:srgbClr val="C00000"/>
              </a:solidFill>
            </a:endParaRPr>
          </a:p>
        </p:txBody>
      </p:sp>
      <p:sp>
        <p:nvSpPr>
          <p:cNvPr id="41" name="شكل بيضاوي 9">
            <a:extLst>
              <a:ext uri="{FF2B5EF4-FFF2-40B4-BE49-F238E27FC236}">
                <a16:creationId xmlns:a16="http://schemas.microsoft.com/office/drawing/2014/main" id="{E71ABA5A-6B01-5F38-2377-2DC46F6E68FA}"/>
              </a:ext>
            </a:extLst>
          </p:cNvPr>
          <p:cNvSpPr/>
          <p:nvPr/>
        </p:nvSpPr>
        <p:spPr>
          <a:xfrm>
            <a:off x="6589277" y="2488367"/>
            <a:ext cx="619757" cy="525596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8001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400" b="1" kern="1200" dirty="0"/>
              <a:t>زوجك</a:t>
            </a:r>
            <a:endParaRPr lang="ar-SA" sz="2400" b="1" kern="1200" dirty="0">
              <a:solidFill>
                <a:srgbClr val="C00000"/>
              </a:solidFill>
            </a:endParaRPr>
          </a:p>
        </p:txBody>
      </p:sp>
      <p:sp>
        <p:nvSpPr>
          <p:cNvPr id="42" name="شكل بيضاوي 9">
            <a:extLst>
              <a:ext uri="{FF2B5EF4-FFF2-40B4-BE49-F238E27FC236}">
                <a16:creationId xmlns:a16="http://schemas.microsoft.com/office/drawing/2014/main" id="{49F6DCF8-F192-0803-E9AB-06C15375A03A}"/>
              </a:ext>
            </a:extLst>
          </p:cNvPr>
          <p:cNvSpPr/>
          <p:nvPr/>
        </p:nvSpPr>
        <p:spPr>
          <a:xfrm>
            <a:off x="6250536" y="3675661"/>
            <a:ext cx="619757" cy="525596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8001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/>
              <a:t>ابنك</a:t>
            </a:r>
            <a:endParaRPr lang="ar-SA" sz="2800" b="1" kern="1200" dirty="0">
              <a:solidFill>
                <a:srgbClr val="C00000"/>
              </a:solidFill>
            </a:endParaRPr>
          </a:p>
        </p:txBody>
      </p:sp>
      <p:sp>
        <p:nvSpPr>
          <p:cNvPr id="43" name="شكل بيضاوي 9">
            <a:extLst>
              <a:ext uri="{FF2B5EF4-FFF2-40B4-BE49-F238E27FC236}">
                <a16:creationId xmlns:a16="http://schemas.microsoft.com/office/drawing/2014/main" id="{C1BF0DAE-2BD5-F04C-2334-28AA798E6FA4}"/>
              </a:ext>
            </a:extLst>
          </p:cNvPr>
          <p:cNvSpPr/>
          <p:nvPr/>
        </p:nvSpPr>
        <p:spPr>
          <a:xfrm>
            <a:off x="6843265" y="5043614"/>
            <a:ext cx="619757" cy="525596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8001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/>
              <a:t>ابنتك</a:t>
            </a:r>
            <a:endParaRPr lang="ar-SA" sz="2800" b="1" kern="1200" dirty="0">
              <a:solidFill>
                <a:srgbClr val="C00000"/>
              </a:solidFill>
            </a:endParaRPr>
          </a:p>
        </p:txBody>
      </p:sp>
      <p:sp>
        <p:nvSpPr>
          <p:cNvPr id="44" name="شكل بيضاوي 11">
            <a:extLst>
              <a:ext uri="{FF2B5EF4-FFF2-40B4-BE49-F238E27FC236}">
                <a16:creationId xmlns:a16="http://schemas.microsoft.com/office/drawing/2014/main" id="{4C820071-2D42-4A40-C746-91CB10E238C5}"/>
              </a:ext>
            </a:extLst>
          </p:cNvPr>
          <p:cNvSpPr/>
          <p:nvPr/>
        </p:nvSpPr>
        <p:spPr>
          <a:xfrm>
            <a:off x="3155454" y="2629903"/>
            <a:ext cx="986616" cy="69956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8001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>
                <a:solidFill>
                  <a:srgbClr val="C00000"/>
                </a:solidFill>
              </a:rPr>
              <a:t>عائلتك</a:t>
            </a:r>
          </a:p>
        </p:txBody>
      </p:sp>
      <p:sp>
        <p:nvSpPr>
          <p:cNvPr id="45" name="شكل بيضاوي 7">
            <a:extLst>
              <a:ext uri="{FF2B5EF4-FFF2-40B4-BE49-F238E27FC236}">
                <a16:creationId xmlns:a16="http://schemas.microsoft.com/office/drawing/2014/main" id="{3DD0E3A8-90B9-0BCD-3895-6834F3220936}"/>
              </a:ext>
            </a:extLst>
          </p:cNvPr>
          <p:cNvSpPr/>
          <p:nvPr/>
        </p:nvSpPr>
        <p:spPr>
          <a:xfrm>
            <a:off x="1252390" y="692696"/>
            <a:ext cx="2228236" cy="6124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1066800" rtl="1">
              <a:spcBef>
                <a:spcPct val="0"/>
              </a:spcBef>
            </a:pPr>
            <a:r>
              <a:rPr lang="ar-SA" sz="2800" b="1" kern="1200" dirty="0">
                <a:solidFill>
                  <a:srgbClr val="C00000"/>
                </a:solidFill>
              </a:rPr>
              <a:t>اجعلي هدفك ذكياً</a:t>
            </a:r>
          </a:p>
        </p:txBody>
      </p:sp>
      <p:sp>
        <p:nvSpPr>
          <p:cNvPr id="46" name="مربع نص 45">
            <a:extLst>
              <a:ext uri="{FF2B5EF4-FFF2-40B4-BE49-F238E27FC236}">
                <a16:creationId xmlns:a16="http://schemas.microsoft.com/office/drawing/2014/main" id="{C5B01A3C-2C1B-493A-A49C-4454AAF65182}"/>
              </a:ext>
            </a:extLst>
          </p:cNvPr>
          <p:cNvSpPr txBox="1"/>
          <p:nvPr/>
        </p:nvSpPr>
        <p:spPr>
          <a:xfrm>
            <a:off x="1018291" y="5974216"/>
            <a:ext cx="17535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2563" indent="-182563" algn="ctr" rtl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A50021"/>
                </a:solidFill>
              </a:rPr>
              <a:t>Share goals</a:t>
            </a:r>
            <a:endParaRPr lang="ar-SA" sz="2000" dirty="0">
              <a:solidFill>
                <a:srgbClr val="A50021"/>
              </a:solidFill>
            </a:endParaRPr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590ECDF0-96DE-ED07-6443-6AFFEB88ACD4}"/>
              </a:ext>
            </a:extLst>
          </p:cNvPr>
          <p:cNvSpPr txBox="1"/>
          <p:nvPr/>
        </p:nvSpPr>
        <p:spPr>
          <a:xfrm>
            <a:off x="5871000" y="5974216"/>
            <a:ext cx="289764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2563" indent="-182563" algn="l" rtl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A50021"/>
                </a:solidFill>
              </a:rPr>
              <a:t>Seek reward from Allah</a:t>
            </a:r>
            <a:endParaRPr lang="ar-SA" sz="2000" dirty="0">
              <a:solidFill>
                <a:srgbClr val="A50021"/>
              </a:solidFill>
            </a:endParaRPr>
          </a:p>
        </p:txBody>
      </p: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9AC02CAE-6966-F769-2B06-EAB59BDB2CAF}"/>
              </a:ext>
            </a:extLst>
          </p:cNvPr>
          <p:cNvSpPr txBox="1"/>
          <p:nvPr/>
        </p:nvSpPr>
        <p:spPr>
          <a:xfrm>
            <a:off x="3458366" y="5974216"/>
            <a:ext cx="212174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2563" indent="-182563" algn="ctr" rtl="0">
              <a:buFont typeface="Arial" panose="020B0604020202020204" pitchFamily="34" charset="0"/>
              <a:buChar char="•"/>
            </a:pPr>
            <a:r>
              <a:rPr lang="en-US" sz="2000" dirty="0"/>
              <a:t>Share happiness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33972880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E05688EE-D1E8-0FC7-A1C2-791B9C6D8B90}"/>
              </a:ext>
            </a:extLst>
          </p:cNvPr>
          <p:cNvGrpSpPr/>
          <p:nvPr/>
        </p:nvGrpSpPr>
        <p:grpSpPr>
          <a:xfrm>
            <a:off x="4355976" y="2242750"/>
            <a:ext cx="4680520" cy="3816000"/>
            <a:chOff x="4300602" y="2242750"/>
            <a:chExt cx="4680520" cy="3816000"/>
          </a:xfrm>
        </p:grpSpPr>
        <p:sp>
          <p:nvSpPr>
            <p:cNvPr id="3" name="قوس ممتلئ 2">
              <a:extLst>
                <a:ext uri="{FF2B5EF4-FFF2-40B4-BE49-F238E27FC236}">
                  <a16:creationId xmlns:a16="http://schemas.microsoft.com/office/drawing/2014/main" id="{3AFA3125-A3AB-D73B-1373-DF693A2C2C4D}"/>
                </a:ext>
              </a:extLst>
            </p:cNvPr>
            <p:cNvSpPr/>
            <p:nvPr/>
          </p:nvSpPr>
          <p:spPr>
            <a:xfrm>
              <a:off x="4669194" y="2865667"/>
              <a:ext cx="3780827" cy="3193083"/>
            </a:xfrm>
            <a:prstGeom prst="blockArc">
              <a:avLst>
                <a:gd name="adj1" fmla="val 1712707"/>
                <a:gd name="adj2" fmla="val 9087295"/>
                <a:gd name="adj3" fmla="val 46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5625132"/>
                <a:satOff val="-8440"/>
                <a:lumOff val="-1373"/>
                <a:alphaOff val="0"/>
              </a:schemeClr>
            </a:fillRef>
            <a:effectRef idx="1">
              <a:schemeClr val="accent3">
                <a:hueOff val="5625132"/>
                <a:satOff val="-8440"/>
                <a:lumOff val="-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قوس ممتلئ 3">
              <a:extLst>
                <a:ext uri="{FF2B5EF4-FFF2-40B4-BE49-F238E27FC236}">
                  <a16:creationId xmlns:a16="http://schemas.microsoft.com/office/drawing/2014/main" id="{B7729B66-16D5-B39E-B095-49CFDCBCB299}"/>
                </a:ext>
              </a:extLst>
            </p:cNvPr>
            <p:cNvSpPr/>
            <p:nvPr/>
          </p:nvSpPr>
          <p:spPr>
            <a:xfrm>
              <a:off x="5310285" y="2662597"/>
              <a:ext cx="3158876" cy="3074203"/>
            </a:xfrm>
            <a:prstGeom prst="blockArc">
              <a:avLst>
                <a:gd name="adj1" fmla="val 16200000"/>
                <a:gd name="adj2" fmla="val 1800000"/>
                <a:gd name="adj3" fmla="val 46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شكل بيضاوي 13">
              <a:extLst>
                <a:ext uri="{FF2B5EF4-FFF2-40B4-BE49-F238E27FC236}">
                  <a16:creationId xmlns:a16="http://schemas.microsoft.com/office/drawing/2014/main" id="{5E9B4488-3513-FD87-02D5-3820ECA2AEA2}"/>
                </a:ext>
              </a:extLst>
            </p:cNvPr>
            <p:cNvSpPr/>
            <p:nvPr/>
          </p:nvSpPr>
          <p:spPr>
            <a:xfrm>
              <a:off x="5868561" y="3878537"/>
              <a:ext cx="1528385" cy="139100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شكل بيضاوي 5">
              <a:extLst>
                <a:ext uri="{FF2B5EF4-FFF2-40B4-BE49-F238E27FC236}">
                  <a16:creationId xmlns:a16="http://schemas.microsoft.com/office/drawing/2014/main" id="{732EBB6B-3EAA-6274-917B-6B769BCFDFC3}"/>
                </a:ext>
              </a:extLst>
            </p:cNvPr>
            <p:cNvSpPr/>
            <p:nvPr/>
          </p:nvSpPr>
          <p:spPr>
            <a:xfrm>
              <a:off x="5972638" y="2242750"/>
              <a:ext cx="1283237" cy="989337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38E42D4-059B-7D0A-FF79-71914A2BB73A}"/>
                </a:ext>
              </a:extLst>
            </p:cNvPr>
            <p:cNvSpPr/>
            <p:nvPr/>
          </p:nvSpPr>
          <p:spPr>
            <a:xfrm>
              <a:off x="7585836" y="4330558"/>
              <a:ext cx="1395286" cy="989337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5625132"/>
                <a:satOff val="-8440"/>
                <a:lumOff val="-1373"/>
                <a:alphaOff val="0"/>
              </a:schemeClr>
            </a:fillRef>
            <a:effectRef idx="1">
              <a:schemeClr val="accent3">
                <a:hueOff val="5625132"/>
                <a:satOff val="-8440"/>
                <a:lumOff val="-1373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8" name="مجموعة 7">
              <a:extLst>
                <a:ext uri="{FF2B5EF4-FFF2-40B4-BE49-F238E27FC236}">
                  <a16:creationId xmlns:a16="http://schemas.microsoft.com/office/drawing/2014/main" id="{6DF7AF3E-3E2C-DC86-4E89-7C77B0560DE9}"/>
                </a:ext>
              </a:extLst>
            </p:cNvPr>
            <p:cNvGrpSpPr/>
            <p:nvPr/>
          </p:nvGrpSpPr>
          <p:grpSpPr>
            <a:xfrm>
              <a:off x="4300602" y="4401608"/>
              <a:ext cx="1198068" cy="989337"/>
              <a:chOff x="112900" y="2426324"/>
              <a:chExt cx="1255258" cy="1065113"/>
            </a:xfrm>
          </p:grpSpPr>
          <p:sp>
            <p:nvSpPr>
              <p:cNvPr id="12" name="شكل بيضاوي 11">
                <a:extLst>
                  <a:ext uri="{FF2B5EF4-FFF2-40B4-BE49-F238E27FC236}">
                    <a16:creationId xmlns:a16="http://schemas.microsoft.com/office/drawing/2014/main" id="{0E3E9792-89AD-7C30-0B69-41A97A39D260}"/>
                  </a:ext>
                </a:extLst>
              </p:cNvPr>
              <p:cNvSpPr/>
              <p:nvPr/>
            </p:nvSpPr>
            <p:spPr>
              <a:xfrm>
                <a:off x="112900" y="2426324"/>
                <a:ext cx="1255258" cy="10651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3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11250264"/>
                  <a:satOff val="-16880"/>
                  <a:lumOff val="-2745"/>
                  <a:alphaOff val="0"/>
                </a:schemeClr>
              </a:fillRef>
              <a:effectRef idx="1">
                <a:schemeClr val="accent3">
                  <a:hueOff val="11250264"/>
                  <a:satOff val="-16880"/>
                  <a:lumOff val="-2745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" name="شكل بيضاوي 13">
                <a:extLst>
                  <a:ext uri="{FF2B5EF4-FFF2-40B4-BE49-F238E27FC236}">
                    <a16:creationId xmlns:a16="http://schemas.microsoft.com/office/drawing/2014/main" id="{FDC84A01-3EA3-4C2B-A38D-C2307752A983}"/>
                  </a:ext>
                </a:extLst>
              </p:cNvPr>
              <p:cNvSpPr/>
              <p:nvPr/>
            </p:nvSpPr>
            <p:spPr>
              <a:xfrm>
                <a:off x="206921" y="2747346"/>
                <a:ext cx="1073999" cy="42513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0010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b="1" dirty="0">
                    <a:solidFill>
                      <a:schemeClr val="bg1"/>
                    </a:solidFill>
                  </a:rPr>
                  <a:t>offspring</a:t>
                </a:r>
                <a:endParaRPr lang="ar-SA" sz="2000" b="1" kern="1200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9" name="رابط كسهم مستقيم 8">
              <a:extLst>
                <a:ext uri="{FF2B5EF4-FFF2-40B4-BE49-F238E27FC236}">
                  <a16:creationId xmlns:a16="http://schemas.microsoft.com/office/drawing/2014/main" id="{26875E52-E19F-B1BF-7883-FA97933C644A}"/>
                </a:ext>
              </a:extLst>
            </p:cNvPr>
            <p:cNvCxnSpPr>
              <a:stCxn id="14" idx="0"/>
              <a:endCxn id="6" idx="4"/>
            </p:cNvCxnSpPr>
            <p:nvPr/>
          </p:nvCxnSpPr>
          <p:spPr>
            <a:xfrm flipH="1" flipV="1">
              <a:off x="6614257" y="3232087"/>
              <a:ext cx="18497" cy="64645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رابط كسهم مستقيم 9">
              <a:extLst>
                <a:ext uri="{FF2B5EF4-FFF2-40B4-BE49-F238E27FC236}">
                  <a16:creationId xmlns:a16="http://schemas.microsoft.com/office/drawing/2014/main" id="{4F0F8D5C-1C14-DA2F-BC59-9120E7F167C9}"/>
                </a:ext>
              </a:extLst>
            </p:cNvPr>
            <p:cNvCxnSpPr>
              <a:stCxn id="12" idx="6"/>
              <a:endCxn id="14" idx="2"/>
            </p:cNvCxnSpPr>
            <p:nvPr/>
          </p:nvCxnSpPr>
          <p:spPr>
            <a:xfrm flipV="1">
              <a:off x="5498670" y="4574039"/>
              <a:ext cx="369891" cy="322238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2" descr="D:\Dr.AliEisa\Pictures\قف كف.png">
              <a:extLst>
                <a:ext uri="{FF2B5EF4-FFF2-40B4-BE49-F238E27FC236}">
                  <a16:creationId xmlns:a16="http://schemas.microsoft.com/office/drawing/2014/main" id="{C8449F42-4505-7355-8E45-2D359BB9A8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8786" y="2926958"/>
              <a:ext cx="1188000" cy="11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FBAA8DA3-B440-7CC3-84C3-47979280561A}"/>
              </a:ext>
            </a:extLst>
          </p:cNvPr>
          <p:cNvGrpSpPr/>
          <p:nvPr/>
        </p:nvGrpSpPr>
        <p:grpSpPr>
          <a:xfrm>
            <a:off x="2987823" y="2015983"/>
            <a:ext cx="876468" cy="743304"/>
            <a:chOff x="1508343" y="1592"/>
            <a:chExt cx="1344493" cy="1065113"/>
          </a:xfrm>
        </p:grpSpPr>
        <p:sp>
          <p:nvSpPr>
            <p:cNvPr id="17" name="شكل بيضاوي 16">
              <a:extLst>
                <a:ext uri="{FF2B5EF4-FFF2-40B4-BE49-F238E27FC236}">
                  <a16:creationId xmlns:a16="http://schemas.microsoft.com/office/drawing/2014/main" id="{1DC401ED-36AC-FCBE-A7C8-A596B5A7D341}"/>
                </a:ext>
              </a:extLst>
            </p:cNvPr>
            <p:cNvSpPr/>
            <p:nvPr/>
          </p:nvSpPr>
          <p:spPr>
            <a:xfrm>
              <a:off x="1508343" y="1592"/>
              <a:ext cx="1344493" cy="1065113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18" name="شكل بيضاوي 9">
              <a:extLst>
                <a:ext uri="{FF2B5EF4-FFF2-40B4-BE49-F238E27FC236}">
                  <a16:creationId xmlns:a16="http://schemas.microsoft.com/office/drawing/2014/main" id="{62280BDF-60CB-022D-4D6D-F611C40DD561}"/>
                </a:ext>
              </a:extLst>
            </p:cNvPr>
            <p:cNvSpPr/>
            <p:nvPr/>
          </p:nvSpPr>
          <p:spPr>
            <a:xfrm>
              <a:off x="1705239" y="157574"/>
              <a:ext cx="950701" cy="753149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dirty="0">
                  <a:solidFill>
                    <a:srgbClr val="C00000"/>
                  </a:solidFill>
                </a:rPr>
                <a:t>Saving them</a:t>
              </a:r>
              <a:endParaRPr lang="ar-SA" sz="1600" b="1" kern="1200" dirty="0">
                <a:solidFill>
                  <a:srgbClr val="C00000"/>
                </a:solidFill>
              </a:endParaRPr>
            </a:p>
          </p:txBody>
        </p:sp>
      </p:grpSp>
      <p:cxnSp>
        <p:nvCxnSpPr>
          <p:cNvPr id="19" name="رابط بشكل مرفق 27">
            <a:extLst>
              <a:ext uri="{FF2B5EF4-FFF2-40B4-BE49-F238E27FC236}">
                <a16:creationId xmlns:a16="http://schemas.microsoft.com/office/drawing/2014/main" id="{5EF3ECC3-A1A6-1A24-E221-5E11FE157C0C}"/>
              </a:ext>
            </a:extLst>
          </p:cNvPr>
          <p:cNvCxnSpPr>
            <a:stCxn id="12" idx="2"/>
            <a:endCxn id="17" idx="6"/>
          </p:cNvCxnSpPr>
          <p:nvPr/>
        </p:nvCxnSpPr>
        <p:spPr>
          <a:xfrm rot="10800000">
            <a:off x="3864292" y="2387635"/>
            <a:ext cx="491685" cy="2508642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46903585-3ACD-CF33-7F54-97BC6F69BFA2}"/>
              </a:ext>
            </a:extLst>
          </p:cNvPr>
          <p:cNvSpPr txBox="1"/>
          <p:nvPr/>
        </p:nvSpPr>
        <p:spPr>
          <a:xfrm>
            <a:off x="321944" y="2133169"/>
            <a:ext cx="25673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ar-SA" sz="2400" dirty="0"/>
              <a:t>وَكَانَ أَبُوهُمَا صَالِحًا </a:t>
            </a:r>
          </a:p>
        </p:txBody>
      </p: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574C8B44-9658-063C-BB4A-E3DA0ECBAE64}"/>
              </a:ext>
            </a:extLst>
          </p:cNvPr>
          <p:cNvGrpSpPr/>
          <p:nvPr/>
        </p:nvGrpSpPr>
        <p:grpSpPr>
          <a:xfrm>
            <a:off x="1548547" y="2750922"/>
            <a:ext cx="1876904" cy="989337"/>
            <a:chOff x="783695" y="-174683"/>
            <a:chExt cx="2165321" cy="1417665"/>
          </a:xfrm>
        </p:grpSpPr>
        <p:sp>
          <p:nvSpPr>
            <p:cNvPr id="22" name="شكل بيضاوي 21">
              <a:extLst>
                <a:ext uri="{FF2B5EF4-FFF2-40B4-BE49-F238E27FC236}">
                  <a16:creationId xmlns:a16="http://schemas.microsoft.com/office/drawing/2014/main" id="{BD26A4E9-DFC8-22DF-E2F8-AD1F7D947994}"/>
                </a:ext>
              </a:extLst>
            </p:cNvPr>
            <p:cNvSpPr/>
            <p:nvPr/>
          </p:nvSpPr>
          <p:spPr>
            <a:xfrm>
              <a:off x="783695" y="-174683"/>
              <a:ext cx="2165321" cy="1417665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23" name="شكل بيضاوي 9">
              <a:extLst>
                <a:ext uri="{FF2B5EF4-FFF2-40B4-BE49-F238E27FC236}">
                  <a16:creationId xmlns:a16="http://schemas.microsoft.com/office/drawing/2014/main" id="{67E3AD8E-BCB5-739A-D5DD-05B1228DBCFA}"/>
                </a:ext>
              </a:extLst>
            </p:cNvPr>
            <p:cNvSpPr/>
            <p:nvPr/>
          </p:nvSpPr>
          <p:spPr>
            <a:xfrm>
              <a:off x="1129974" y="72850"/>
              <a:ext cx="1513889" cy="911314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dirty="0">
                  <a:solidFill>
                    <a:srgbClr val="C00000"/>
                  </a:solidFill>
                </a:rPr>
                <a:t>Anticipating them in Allah’s reward</a:t>
              </a:r>
              <a:endParaRPr lang="ar-SA" sz="1600" b="1" kern="1200" dirty="0">
                <a:solidFill>
                  <a:srgbClr val="C00000"/>
                </a:solidFill>
              </a:endParaRPr>
            </a:p>
          </p:txBody>
        </p:sp>
      </p:grpSp>
      <p:cxnSp>
        <p:nvCxnSpPr>
          <p:cNvPr id="24" name="رابط بشكل مرفق 33">
            <a:extLst>
              <a:ext uri="{FF2B5EF4-FFF2-40B4-BE49-F238E27FC236}">
                <a16:creationId xmlns:a16="http://schemas.microsoft.com/office/drawing/2014/main" id="{BBFD628B-8719-1925-A250-EE22B639A0CF}"/>
              </a:ext>
            </a:extLst>
          </p:cNvPr>
          <p:cNvCxnSpPr>
            <a:stCxn id="12" idx="2"/>
            <a:endCxn id="22" idx="6"/>
          </p:cNvCxnSpPr>
          <p:nvPr/>
        </p:nvCxnSpPr>
        <p:spPr>
          <a:xfrm rot="10800000">
            <a:off x="3425452" y="3245591"/>
            <a:ext cx="930525" cy="1650686"/>
          </a:xfrm>
          <a:prstGeom prst="bentConnector3">
            <a:avLst>
              <a:gd name="adj1" fmla="val 25935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71463E4-AF2A-FFA5-803F-0BEC0C8F6979}"/>
              </a:ext>
            </a:extLst>
          </p:cNvPr>
          <p:cNvSpPr txBox="1"/>
          <p:nvPr/>
        </p:nvSpPr>
        <p:spPr>
          <a:xfrm>
            <a:off x="198861" y="3896348"/>
            <a:ext cx="2860723" cy="12311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Low"/>
            <a:r>
              <a:rPr lang="ar-SA" dirty="0">
                <a:sym typeface="AGA Arabesque" panose="05010101010101010101" pitchFamily="2" charset="2"/>
              </a:rPr>
              <a:t></a:t>
            </a:r>
            <a:r>
              <a:rPr lang="ar-SA" dirty="0"/>
              <a:t>إِذْ حَضَرَ يَعْقُوبَ الْمَوْتُ </a:t>
            </a:r>
            <a:r>
              <a:rPr lang="ar-SA" b="1" dirty="0">
                <a:solidFill>
                  <a:srgbClr val="A50021"/>
                </a:solidFill>
              </a:rPr>
              <a:t>إِذْ قَالَ لِبَنِيهِ مَا تَعْبُدُونَ مِن بَعْدِي</a:t>
            </a:r>
            <a:r>
              <a:rPr lang="ar-SA" dirty="0"/>
              <a:t> قَالُوا </a:t>
            </a:r>
            <a:r>
              <a:rPr lang="ar-SA" u="sng" dirty="0"/>
              <a:t>نَعْبُدُ </a:t>
            </a:r>
            <a:r>
              <a:rPr lang="ar-SA" u="sng" dirty="0" err="1"/>
              <a:t>إِلَٰهَكَ</a:t>
            </a:r>
            <a:r>
              <a:rPr lang="ar-SA" u="sng" dirty="0"/>
              <a:t> </a:t>
            </a:r>
            <a:r>
              <a:rPr lang="ar-SA" u="sng" dirty="0" err="1"/>
              <a:t>وَإِلَٰهَ</a:t>
            </a:r>
            <a:r>
              <a:rPr lang="ar-SA" u="sng" dirty="0"/>
              <a:t> آبَائِكَ إِبْرَاهِيمَ وَإِسْمَاعِيلَ وَإِسْحَاقَ </a:t>
            </a:r>
            <a:r>
              <a:rPr lang="ar-SA" u="sng" dirty="0" err="1"/>
              <a:t>إِلَٰهًا</a:t>
            </a:r>
            <a:r>
              <a:rPr lang="ar-SA" u="sng" dirty="0"/>
              <a:t> وَاحِدًا وَنَحْنُ لَهُ مُسْلِمُونَ</a:t>
            </a:r>
            <a:r>
              <a:rPr lang="ar-SA" b="1" dirty="0">
                <a:sym typeface="AGA Arabesque" panose="05010101010101010101" pitchFamily="2" charset="2"/>
              </a:rPr>
              <a:t></a:t>
            </a:r>
            <a:endParaRPr lang="ar-SA" u="sng" dirty="0"/>
          </a:p>
        </p:txBody>
      </p:sp>
      <p:sp>
        <p:nvSpPr>
          <p:cNvPr id="26" name="وسيلة شرح بيضاوية 2">
            <a:extLst>
              <a:ext uri="{FF2B5EF4-FFF2-40B4-BE49-F238E27FC236}">
                <a16:creationId xmlns:a16="http://schemas.microsoft.com/office/drawing/2014/main" id="{FEB3417A-0110-B4CC-DF30-1AD9AF9A23C9}"/>
              </a:ext>
            </a:extLst>
          </p:cNvPr>
          <p:cNvSpPr/>
          <p:nvPr/>
        </p:nvSpPr>
        <p:spPr>
          <a:xfrm>
            <a:off x="683568" y="5589240"/>
            <a:ext cx="1296144" cy="792088"/>
          </a:xfrm>
          <a:prstGeom prst="wedgeEllipseCallout">
            <a:avLst>
              <a:gd name="adj1" fmla="val 21887"/>
              <a:gd name="adj2" fmla="val -920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1" anchor="ctr"/>
          <a:lstStyle/>
          <a:p>
            <a:pPr algn="ctr"/>
            <a:r>
              <a:rPr lang="ar-SA" sz="2000" dirty="0"/>
              <a:t>امتداد لكِ</a:t>
            </a:r>
          </a:p>
        </p:txBody>
      </p:sp>
      <p:sp>
        <p:nvSpPr>
          <p:cNvPr id="29" name="شكل بيضاوي 9">
            <a:extLst>
              <a:ext uri="{FF2B5EF4-FFF2-40B4-BE49-F238E27FC236}">
                <a16:creationId xmlns:a16="http://schemas.microsoft.com/office/drawing/2014/main" id="{426E054E-81B7-E71E-8BE8-00C87F280DDD}"/>
              </a:ext>
            </a:extLst>
          </p:cNvPr>
          <p:cNvSpPr/>
          <p:nvPr/>
        </p:nvSpPr>
        <p:spPr>
          <a:xfrm>
            <a:off x="4254216" y="2154245"/>
            <a:ext cx="619757" cy="52559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8001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kern="1200" dirty="0"/>
              <a:t>حفظهم</a:t>
            </a:r>
            <a:endParaRPr lang="ar-SA" sz="2000" b="1" kern="1200" dirty="0">
              <a:solidFill>
                <a:srgbClr val="C00000"/>
              </a:solidFill>
            </a:endParaRPr>
          </a:p>
        </p:txBody>
      </p:sp>
      <p:sp>
        <p:nvSpPr>
          <p:cNvPr id="30" name="شكل بيضاوي 9">
            <a:extLst>
              <a:ext uri="{FF2B5EF4-FFF2-40B4-BE49-F238E27FC236}">
                <a16:creationId xmlns:a16="http://schemas.microsoft.com/office/drawing/2014/main" id="{9F225937-506C-B479-0A36-7808ECD39324}"/>
              </a:ext>
            </a:extLst>
          </p:cNvPr>
          <p:cNvSpPr/>
          <p:nvPr/>
        </p:nvSpPr>
        <p:spPr>
          <a:xfrm>
            <a:off x="4165318" y="2867921"/>
            <a:ext cx="749907" cy="52559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8001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kern="1200" dirty="0"/>
              <a:t>احتسابهم</a:t>
            </a:r>
            <a:endParaRPr lang="ar-SA" sz="2000" b="1" kern="1200" dirty="0">
              <a:solidFill>
                <a:srgbClr val="C00000"/>
              </a:solidFill>
            </a:endParaRPr>
          </a:p>
        </p:txBody>
      </p:sp>
      <p:sp>
        <p:nvSpPr>
          <p:cNvPr id="31" name="شكل بيضاوي 13">
            <a:extLst>
              <a:ext uri="{FF2B5EF4-FFF2-40B4-BE49-F238E27FC236}">
                <a16:creationId xmlns:a16="http://schemas.microsoft.com/office/drawing/2014/main" id="{6753FD68-97D0-CE38-2C29-622D259707A4}"/>
              </a:ext>
            </a:extLst>
          </p:cNvPr>
          <p:cNvSpPr/>
          <p:nvPr/>
        </p:nvSpPr>
        <p:spPr>
          <a:xfrm>
            <a:off x="3606655" y="5037233"/>
            <a:ext cx="847163" cy="69956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8001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>
                <a:solidFill>
                  <a:srgbClr val="C00000"/>
                </a:solidFill>
              </a:rPr>
              <a:t>ذريتك</a:t>
            </a:r>
          </a:p>
        </p:txBody>
      </p:sp>
      <p:sp>
        <p:nvSpPr>
          <p:cNvPr id="32" name="شكل بيضاوي 7">
            <a:extLst>
              <a:ext uri="{FF2B5EF4-FFF2-40B4-BE49-F238E27FC236}">
                <a16:creationId xmlns:a16="http://schemas.microsoft.com/office/drawing/2014/main" id="{66DCD1B1-3F06-5BB4-269E-A9893D55EC82}"/>
              </a:ext>
            </a:extLst>
          </p:cNvPr>
          <p:cNvSpPr/>
          <p:nvPr/>
        </p:nvSpPr>
        <p:spPr>
          <a:xfrm>
            <a:off x="5738989" y="1700964"/>
            <a:ext cx="2228236" cy="6124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1066800" rtl="1">
              <a:spcBef>
                <a:spcPct val="0"/>
              </a:spcBef>
            </a:pPr>
            <a:r>
              <a:rPr lang="ar-SA" sz="2800" b="1" kern="1200" dirty="0">
                <a:solidFill>
                  <a:srgbClr val="C00000"/>
                </a:solidFill>
              </a:rPr>
              <a:t>اجعلي هدفك ذكياً</a:t>
            </a:r>
          </a:p>
        </p:txBody>
      </p:sp>
      <p:sp>
        <p:nvSpPr>
          <p:cNvPr id="33" name="شكل بيضاوي 7">
            <a:extLst>
              <a:ext uri="{FF2B5EF4-FFF2-40B4-BE49-F238E27FC236}">
                <a16:creationId xmlns:a16="http://schemas.microsoft.com/office/drawing/2014/main" id="{EF8ED2AD-C5D4-78E7-1081-AC1C220B4002}"/>
              </a:ext>
            </a:extLst>
          </p:cNvPr>
          <p:cNvSpPr/>
          <p:nvPr/>
        </p:nvSpPr>
        <p:spPr>
          <a:xfrm>
            <a:off x="6191874" y="4064363"/>
            <a:ext cx="1080732" cy="9863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1066800" rtl="1">
              <a:spcBef>
                <a:spcPct val="0"/>
              </a:spcBef>
            </a:pPr>
            <a:r>
              <a:rPr lang="en-US" sz="2400" b="1" kern="1200" dirty="0">
                <a:solidFill>
                  <a:schemeClr val="bg1"/>
                </a:solidFill>
              </a:rPr>
              <a:t>Make </a:t>
            </a:r>
          </a:p>
          <a:p>
            <a:pPr lvl="0" algn="ctr" defTabSz="1066800" rtl="1">
              <a:spcBef>
                <a:spcPct val="0"/>
              </a:spcBef>
            </a:pPr>
            <a:r>
              <a:rPr lang="en-US" sz="2400" b="1" kern="1200" dirty="0">
                <a:solidFill>
                  <a:schemeClr val="bg1"/>
                </a:solidFill>
              </a:rPr>
              <a:t>a smart goal</a:t>
            </a:r>
            <a:endParaRPr lang="ar-SA" sz="2400" b="1" kern="1200" dirty="0">
              <a:solidFill>
                <a:schemeClr val="bg1"/>
              </a:solidFill>
            </a:endParaRPr>
          </a:p>
        </p:txBody>
      </p:sp>
      <p:sp>
        <p:nvSpPr>
          <p:cNvPr id="34" name="عنوان فرعي 2">
            <a:extLst>
              <a:ext uri="{FF2B5EF4-FFF2-40B4-BE49-F238E27FC236}">
                <a16:creationId xmlns:a16="http://schemas.microsoft.com/office/drawing/2014/main" id="{310B856D-B5FB-CCB4-E1D6-CA9E874CE928}"/>
              </a:ext>
            </a:extLst>
          </p:cNvPr>
          <p:cNvSpPr txBox="1">
            <a:spLocks/>
          </p:cNvSpPr>
          <p:nvPr/>
        </p:nvSpPr>
        <p:spPr>
          <a:xfrm>
            <a:off x="4572000" y="678750"/>
            <a:ext cx="4248472" cy="9204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2000" dirty="0">
                <a:cs typeface="PT Bold Heading" pitchFamily="2" charset="-78"/>
              </a:rPr>
              <a:t>ما هو </a:t>
            </a:r>
            <a:r>
              <a:rPr lang="ar-SA" sz="2000" dirty="0">
                <a:solidFill>
                  <a:srgbClr val="A50021"/>
                </a:solidFill>
                <a:cs typeface="PT Bold Heading" pitchFamily="2" charset="-78"/>
              </a:rPr>
              <a:t>هدفك</a:t>
            </a:r>
            <a:r>
              <a:rPr lang="ar-SA" sz="2000" dirty="0">
                <a:cs typeface="PT Bold Heading" pitchFamily="2" charset="-78"/>
              </a:rPr>
              <a:t> من </a:t>
            </a:r>
            <a:r>
              <a:rPr lang="ar-SA" sz="2000" dirty="0">
                <a:solidFill>
                  <a:srgbClr val="A50021"/>
                </a:solidFill>
                <a:cs typeface="PT Bold Heading" pitchFamily="2" charset="-78"/>
              </a:rPr>
              <a:t>الدعوة</a:t>
            </a:r>
            <a:r>
              <a:rPr lang="ar-SA" sz="2000" dirty="0">
                <a:cs typeface="PT Bold Heading" pitchFamily="2" charset="-78"/>
              </a:rPr>
              <a:t>؟</a:t>
            </a:r>
          </a:p>
          <a:p>
            <a:pPr marL="0" indent="0" algn="ctr">
              <a:buNone/>
            </a:pPr>
            <a:r>
              <a:rPr lang="en-US" sz="2400" dirty="0">
                <a:cs typeface="PT Bold Heading" pitchFamily="2" charset="-78"/>
              </a:rPr>
              <a:t>What is your </a:t>
            </a:r>
            <a:r>
              <a:rPr lang="en-US" sz="2400" dirty="0">
                <a:solidFill>
                  <a:srgbClr val="C00000"/>
                </a:solidFill>
                <a:cs typeface="PT Bold Heading" pitchFamily="2" charset="-78"/>
              </a:rPr>
              <a:t>purpose</a:t>
            </a:r>
            <a:r>
              <a:rPr lang="en-US" sz="2400" dirty="0">
                <a:cs typeface="PT Bold Heading" pitchFamily="2" charset="-78"/>
              </a:rPr>
              <a:t> of </a:t>
            </a:r>
            <a:r>
              <a:rPr lang="en-US" sz="2400" i="1" dirty="0">
                <a:solidFill>
                  <a:srgbClr val="C00000"/>
                </a:solidFill>
                <a:cs typeface="PT Bold Heading" pitchFamily="2" charset="-78"/>
              </a:rPr>
              <a:t>Da’wah</a:t>
            </a: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AE83AD19-4307-7C3B-64B1-6F85D9A47531}"/>
              </a:ext>
            </a:extLst>
          </p:cNvPr>
          <p:cNvSpPr/>
          <p:nvPr/>
        </p:nvSpPr>
        <p:spPr>
          <a:xfrm>
            <a:off x="4127755" y="151192"/>
            <a:ext cx="979759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763" lvl="1" algn="ctr" rtl="1" fontAlgn="base"/>
            <a:r>
              <a:rPr lang="ar-SA" b="1" dirty="0">
                <a:solidFill>
                  <a:schemeClr val="bg1"/>
                </a:solidFill>
              </a:rPr>
              <a:t>تمهيد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149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فرعي 2">
            <a:extLst>
              <a:ext uri="{FF2B5EF4-FFF2-40B4-BE49-F238E27FC236}">
                <a16:creationId xmlns:a16="http://schemas.microsoft.com/office/drawing/2014/main" id="{02E64187-0D99-2824-0763-159BC5F52051}"/>
              </a:ext>
            </a:extLst>
          </p:cNvPr>
          <p:cNvSpPr txBox="1">
            <a:spLocks/>
          </p:cNvSpPr>
          <p:nvPr/>
        </p:nvSpPr>
        <p:spPr>
          <a:xfrm>
            <a:off x="4860032" y="750149"/>
            <a:ext cx="3862247" cy="9204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2000" dirty="0">
                <a:cs typeface="PT Bold Heading" pitchFamily="2" charset="-78"/>
              </a:rPr>
              <a:t>من هو </a:t>
            </a:r>
            <a:r>
              <a:rPr lang="ar-SA" sz="2000" dirty="0">
                <a:solidFill>
                  <a:srgbClr val="A50021"/>
                </a:solidFill>
                <a:cs typeface="PT Bold Heading" pitchFamily="2" charset="-78"/>
              </a:rPr>
              <a:t>المستهدف</a:t>
            </a:r>
            <a:r>
              <a:rPr lang="ar-SA" sz="2000" dirty="0">
                <a:cs typeface="PT Bold Heading" pitchFamily="2" charset="-78"/>
              </a:rPr>
              <a:t> لديك؟</a:t>
            </a:r>
          </a:p>
          <a:p>
            <a:pPr marL="0" indent="0" algn="ctr">
              <a:buNone/>
            </a:pPr>
            <a:r>
              <a:rPr lang="en-US" sz="2800" dirty="0">
                <a:cs typeface="PT Bold Heading" pitchFamily="2" charset="-78"/>
              </a:rPr>
              <a:t>Who do </a:t>
            </a:r>
            <a:r>
              <a:rPr lang="en-US" sz="2800" b="1" dirty="0">
                <a:solidFill>
                  <a:srgbClr val="C00000"/>
                </a:solidFill>
                <a:cs typeface="PT Bold Heading" pitchFamily="2" charset="-78"/>
              </a:rPr>
              <a:t>you target</a:t>
            </a:r>
            <a:r>
              <a:rPr lang="en-US" sz="2800" dirty="0">
                <a:cs typeface="PT Bold Heading" pitchFamily="2" charset="-78"/>
              </a:rPr>
              <a:t>?</a:t>
            </a:r>
            <a:endParaRPr lang="ar-SA" sz="1600" dirty="0"/>
          </a:p>
        </p:txBody>
      </p:sp>
      <p:sp>
        <p:nvSpPr>
          <p:cNvPr id="4" name="مخطط انسيابي: معالجة متعاقبة 3">
            <a:extLst>
              <a:ext uri="{FF2B5EF4-FFF2-40B4-BE49-F238E27FC236}">
                <a16:creationId xmlns:a16="http://schemas.microsoft.com/office/drawing/2014/main" id="{55048221-DAA1-85A3-67CE-5647144168C0}"/>
              </a:ext>
            </a:extLst>
          </p:cNvPr>
          <p:cNvSpPr/>
          <p:nvPr/>
        </p:nvSpPr>
        <p:spPr>
          <a:xfrm>
            <a:off x="3745288" y="1734479"/>
            <a:ext cx="2035778" cy="84341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</a:rPr>
              <a:t>هدفك هو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Your target is</a:t>
            </a:r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5" name="مخطط انسيابي: معالجة 4">
            <a:extLst>
              <a:ext uri="{FF2B5EF4-FFF2-40B4-BE49-F238E27FC236}">
                <a16:creationId xmlns:a16="http://schemas.microsoft.com/office/drawing/2014/main" id="{67BA8747-5A87-9D8B-2114-AA6BB591C4DB}"/>
              </a:ext>
            </a:extLst>
          </p:cNvPr>
          <p:cNvSpPr/>
          <p:nvPr/>
        </p:nvSpPr>
        <p:spPr>
          <a:xfrm>
            <a:off x="6526176" y="3006423"/>
            <a:ext cx="2365622" cy="522721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/>
              <a:t>الطفل (</a:t>
            </a:r>
            <a:r>
              <a:rPr lang="en-US" sz="2400" dirty="0"/>
              <a:t>kid</a:t>
            </a:r>
            <a:r>
              <a:rPr lang="ar-SA" sz="2400" dirty="0"/>
              <a:t>) (</a:t>
            </a:r>
            <a:r>
              <a:rPr lang="en-US" sz="2400" dirty="0"/>
              <a:t>2052</a:t>
            </a:r>
            <a:r>
              <a:rPr lang="ar-SA" sz="2400" dirty="0"/>
              <a:t>)</a:t>
            </a:r>
          </a:p>
        </p:txBody>
      </p:sp>
      <p:sp>
        <p:nvSpPr>
          <p:cNvPr id="7" name="مخطط انسيابي: معالجة 6">
            <a:extLst>
              <a:ext uri="{FF2B5EF4-FFF2-40B4-BE49-F238E27FC236}">
                <a16:creationId xmlns:a16="http://schemas.microsoft.com/office/drawing/2014/main" id="{61457824-F00C-0D7F-C3F4-B9A533271CFD}"/>
              </a:ext>
            </a:extLst>
          </p:cNvPr>
          <p:cNvSpPr/>
          <p:nvPr/>
        </p:nvSpPr>
        <p:spPr>
          <a:xfrm>
            <a:off x="4018978" y="3006835"/>
            <a:ext cx="1498357" cy="522721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/>
              <a:t>الأسرة </a:t>
            </a:r>
            <a:r>
              <a:rPr lang="en-US" sz="2000" dirty="0"/>
              <a:t>Family</a:t>
            </a:r>
            <a:endParaRPr lang="ar-SA" sz="2000" dirty="0"/>
          </a:p>
        </p:txBody>
      </p:sp>
      <p:sp>
        <p:nvSpPr>
          <p:cNvPr id="8" name="مخطط انسيابي: متعدد المستندات 7">
            <a:extLst>
              <a:ext uri="{FF2B5EF4-FFF2-40B4-BE49-F238E27FC236}">
                <a16:creationId xmlns:a16="http://schemas.microsoft.com/office/drawing/2014/main" id="{C2743815-CC96-A561-2C4E-B6EF40010D85}"/>
              </a:ext>
            </a:extLst>
          </p:cNvPr>
          <p:cNvSpPr/>
          <p:nvPr/>
        </p:nvSpPr>
        <p:spPr>
          <a:xfrm>
            <a:off x="7593883" y="3933056"/>
            <a:ext cx="1298597" cy="843414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/>
              <a:t>ذكر </a:t>
            </a:r>
            <a:r>
              <a:rPr lang="en-US" sz="2000" dirty="0"/>
              <a:t>male</a:t>
            </a:r>
            <a:endParaRPr lang="ar-SA" sz="2000" dirty="0"/>
          </a:p>
        </p:txBody>
      </p:sp>
      <p:sp>
        <p:nvSpPr>
          <p:cNvPr id="9" name="مخطط انسيابي: متعدد المستندات 8">
            <a:extLst>
              <a:ext uri="{FF2B5EF4-FFF2-40B4-BE49-F238E27FC236}">
                <a16:creationId xmlns:a16="http://schemas.microsoft.com/office/drawing/2014/main" id="{9353E308-2DA9-146B-206C-A4925AC9EADE}"/>
              </a:ext>
            </a:extLst>
          </p:cNvPr>
          <p:cNvSpPr/>
          <p:nvPr/>
        </p:nvSpPr>
        <p:spPr>
          <a:xfrm>
            <a:off x="6112894" y="3943396"/>
            <a:ext cx="1298596" cy="843415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/>
              <a:t>أنثى </a:t>
            </a:r>
            <a:r>
              <a:rPr lang="en-US" dirty="0"/>
              <a:t>female</a:t>
            </a:r>
            <a:endParaRPr lang="ar-SA" sz="2000" dirty="0"/>
          </a:p>
        </p:txBody>
      </p:sp>
      <p:sp>
        <p:nvSpPr>
          <p:cNvPr id="10" name="مخطط انسيابي: عرض 9">
            <a:extLst>
              <a:ext uri="{FF2B5EF4-FFF2-40B4-BE49-F238E27FC236}">
                <a16:creationId xmlns:a16="http://schemas.microsoft.com/office/drawing/2014/main" id="{5CB1BA51-093D-B29F-7818-256BF0DACD0B}"/>
              </a:ext>
            </a:extLst>
          </p:cNvPr>
          <p:cNvSpPr/>
          <p:nvPr/>
        </p:nvSpPr>
        <p:spPr>
          <a:xfrm flipH="1">
            <a:off x="3805704" y="4365104"/>
            <a:ext cx="1395209" cy="576064"/>
          </a:xfrm>
          <a:prstGeom prst="flowChartDisplay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الوالدة</a:t>
            </a:r>
          </a:p>
          <a:p>
            <a:pPr algn="ctr"/>
            <a:r>
              <a:rPr lang="en-US" dirty="0"/>
              <a:t>Mother</a:t>
            </a:r>
            <a:endParaRPr lang="ar-SA" dirty="0"/>
          </a:p>
        </p:txBody>
      </p:sp>
      <p:sp>
        <p:nvSpPr>
          <p:cNvPr id="11" name="مخطط انسيابي: عرض 10">
            <a:extLst>
              <a:ext uri="{FF2B5EF4-FFF2-40B4-BE49-F238E27FC236}">
                <a16:creationId xmlns:a16="http://schemas.microsoft.com/office/drawing/2014/main" id="{8149452A-D329-B59D-37E2-A07E1A68889F}"/>
              </a:ext>
            </a:extLst>
          </p:cNvPr>
          <p:cNvSpPr/>
          <p:nvPr/>
        </p:nvSpPr>
        <p:spPr>
          <a:xfrm flipH="1">
            <a:off x="3805704" y="3650156"/>
            <a:ext cx="1395206" cy="576064"/>
          </a:xfrm>
          <a:prstGeom prst="flowChartDisplay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الوالد</a:t>
            </a:r>
            <a:r>
              <a:rPr lang="en-US" dirty="0"/>
              <a:t> Father</a:t>
            </a:r>
            <a:endParaRPr lang="ar-SA" dirty="0"/>
          </a:p>
        </p:txBody>
      </p:sp>
      <p:sp>
        <p:nvSpPr>
          <p:cNvPr id="12" name="مخطط انسيابي: عرض 11">
            <a:extLst>
              <a:ext uri="{FF2B5EF4-FFF2-40B4-BE49-F238E27FC236}">
                <a16:creationId xmlns:a16="http://schemas.microsoft.com/office/drawing/2014/main" id="{16B7D78F-1942-A356-3593-82884A5D0260}"/>
              </a:ext>
            </a:extLst>
          </p:cNvPr>
          <p:cNvSpPr/>
          <p:nvPr/>
        </p:nvSpPr>
        <p:spPr>
          <a:xfrm flipH="1">
            <a:off x="3681663" y="5071541"/>
            <a:ext cx="1519248" cy="576064"/>
          </a:xfrm>
          <a:prstGeom prst="flowChartDisplay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الزوج</a:t>
            </a:r>
          </a:p>
          <a:p>
            <a:pPr algn="ctr"/>
            <a:r>
              <a:rPr lang="en-US" dirty="0"/>
              <a:t>Husband</a:t>
            </a:r>
            <a:endParaRPr lang="ar-SA" dirty="0"/>
          </a:p>
        </p:txBody>
      </p:sp>
      <p:sp>
        <p:nvSpPr>
          <p:cNvPr id="13" name="مخطط انسيابي: عرض 12">
            <a:extLst>
              <a:ext uri="{FF2B5EF4-FFF2-40B4-BE49-F238E27FC236}">
                <a16:creationId xmlns:a16="http://schemas.microsoft.com/office/drawing/2014/main" id="{7C0D761A-979F-2D6D-7CF8-FCBFB3BF7CB5}"/>
              </a:ext>
            </a:extLst>
          </p:cNvPr>
          <p:cNvSpPr/>
          <p:nvPr/>
        </p:nvSpPr>
        <p:spPr>
          <a:xfrm flipH="1">
            <a:off x="3722582" y="5733256"/>
            <a:ext cx="1437410" cy="576064"/>
          </a:xfrm>
          <a:prstGeom prst="flowChartDisplay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الولد</a:t>
            </a:r>
          </a:p>
          <a:p>
            <a:pPr algn="ctr"/>
            <a:r>
              <a:rPr lang="en-US" dirty="0"/>
              <a:t>kids</a:t>
            </a:r>
            <a:endParaRPr lang="ar-SA" dirty="0"/>
          </a:p>
        </p:txBody>
      </p:sp>
      <p:cxnSp>
        <p:nvCxnSpPr>
          <p:cNvPr id="14" name="رابط بشكل مرفق 10">
            <a:extLst>
              <a:ext uri="{FF2B5EF4-FFF2-40B4-BE49-F238E27FC236}">
                <a16:creationId xmlns:a16="http://schemas.microsoft.com/office/drawing/2014/main" id="{EE2394A3-ED85-68B3-4506-19F4CD13ECDD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 rot="16200000" flipH="1">
            <a:off x="7818797" y="3419333"/>
            <a:ext cx="403912" cy="623533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بشكل مرفق 45">
            <a:extLst>
              <a:ext uri="{FF2B5EF4-FFF2-40B4-BE49-F238E27FC236}">
                <a16:creationId xmlns:a16="http://schemas.microsoft.com/office/drawing/2014/main" id="{EC5667C4-576F-D4B2-4374-4BFC16BAE7E9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 rot="5400000">
            <a:off x="7073133" y="3307542"/>
            <a:ext cx="414252" cy="857456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بشكل مرفق 51">
            <a:extLst>
              <a:ext uri="{FF2B5EF4-FFF2-40B4-BE49-F238E27FC236}">
                <a16:creationId xmlns:a16="http://schemas.microsoft.com/office/drawing/2014/main" id="{68D347CC-75E8-40BD-65E6-4599601D4DE9}"/>
              </a:ext>
            </a:extLst>
          </p:cNvPr>
          <p:cNvCxnSpPr>
            <a:cxnSpLocks/>
            <a:stCxn id="7" idx="3"/>
            <a:endCxn id="13" idx="1"/>
          </p:cNvCxnSpPr>
          <p:nvPr/>
        </p:nvCxnSpPr>
        <p:spPr>
          <a:xfrm flipH="1">
            <a:off x="5159992" y="3268196"/>
            <a:ext cx="357343" cy="2753092"/>
          </a:xfrm>
          <a:prstGeom prst="bentConnector3">
            <a:avLst>
              <a:gd name="adj1" fmla="val -63972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بشكل مرفق 55">
            <a:extLst>
              <a:ext uri="{FF2B5EF4-FFF2-40B4-BE49-F238E27FC236}">
                <a16:creationId xmlns:a16="http://schemas.microsoft.com/office/drawing/2014/main" id="{191330F4-3AA9-B7F0-F27D-F39D7BEF072D}"/>
              </a:ext>
            </a:extLst>
          </p:cNvPr>
          <p:cNvCxnSpPr>
            <a:cxnSpLocks/>
            <a:stCxn id="7" idx="3"/>
            <a:endCxn id="12" idx="1"/>
          </p:cNvCxnSpPr>
          <p:nvPr/>
        </p:nvCxnSpPr>
        <p:spPr>
          <a:xfrm flipH="1">
            <a:off x="5200911" y="3268196"/>
            <a:ext cx="316424" cy="2091377"/>
          </a:xfrm>
          <a:prstGeom prst="bentConnector3">
            <a:avLst>
              <a:gd name="adj1" fmla="val -72245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بشكل مرفق 58">
            <a:extLst>
              <a:ext uri="{FF2B5EF4-FFF2-40B4-BE49-F238E27FC236}">
                <a16:creationId xmlns:a16="http://schemas.microsoft.com/office/drawing/2014/main" id="{6EB3F94F-29F8-8F0C-C573-9AF064BA6EDF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>
          <a:xfrm flipH="1">
            <a:off x="5200913" y="3268196"/>
            <a:ext cx="316422" cy="1384940"/>
          </a:xfrm>
          <a:prstGeom prst="bentConnector3">
            <a:avLst>
              <a:gd name="adj1" fmla="val -72245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بشكل مرفق 61">
            <a:extLst>
              <a:ext uri="{FF2B5EF4-FFF2-40B4-BE49-F238E27FC236}">
                <a16:creationId xmlns:a16="http://schemas.microsoft.com/office/drawing/2014/main" id="{97AEEEC5-F33F-F486-68A0-05E834795072}"/>
              </a:ext>
            </a:extLst>
          </p:cNvPr>
          <p:cNvCxnSpPr>
            <a:cxnSpLocks/>
            <a:stCxn id="7" idx="3"/>
            <a:endCxn id="11" idx="1"/>
          </p:cNvCxnSpPr>
          <p:nvPr/>
        </p:nvCxnSpPr>
        <p:spPr>
          <a:xfrm flipH="1">
            <a:off x="5200910" y="3268196"/>
            <a:ext cx="316425" cy="669992"/>
          </a:xfrm>
          <a:prstGeom prst="bentConnector3">
            <a:avLst>
              <a:gd name="adj1" fmla="val -72245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بشكل مرفق 76">
            <a:extLst>
              <a:ext uri="{FF2B5EF4-FFF2-40B4-BE49-F238E27FC236}">
                <a16:creationId xmlns:a16="http://schemas.microsoft.com/office/drawing/2014/main" id="{C14DA2A1-E354-9C46-3011-81D503DC54D7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rot="16200000" flipH="1">
            <a:off x="6021819" y="1319254"/>
            <a:ext cx="428527" cy="2945810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مخطط انسيابي: معالجة 25">
            <a:extLst>
              <a:ext uri="{FF2B5EF4-FFF2-40B4-BE49-F238E27FC236}">
                <a16:creationId xmlns:a16="http://schemas.microsoft.com/office/drawing/2014/main" id="{5DA7FC66-2C8A-96BB-D92B-621438315581}"/>
              </a:ext>
            </a:extLst>
          </p:cNvPr>
          <p:cNvSpPr/>
          <p:nvPr/>
        </p:nvSpPr>
        <p:spPr>
          <a:xfrm>
            <a:off x="283803" y="3025885"/>
            <a:ext cx="1623901" cy="522721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/>
              <a:t>المرأة </a:t>
            </a:r>
            <a:r>
              <a:rPr lang="en-US" b="1" dirty="0"/>
              <a:t>Woman</a:t>
            </a:r>
            <a:endParaRPr lang="ar-SA" b="1" dirty="0"/>
          </a:p>
        </p:txBody>
      </p:sp>
      <p:sp>
        <p:nvSpPr>
          <p:cNvPr id="27" name="مخطط انسيابي: عرض 26">
            <a:extLst>
              <a:ext uri="{FF2B5EF4-FFF2-40B4-BE49-F238E27FC236}">
                <a16:creationId xmlns:a16="http://schemas.microsoft.com/office/drawing/2014/main" id="{59629BE1-A95D-C2AB-0947-D27055E44FB8}"/>
              </a:ext>
            </a:extLst>
          </p:cNvPr>
          <p:cNvSpPr/>
          <p:nvPr/>
        </p:nvSpPr>
        <p:spPr>
          <a:xfrm flipH="1">
            <a:off x="179511" y="4384154"/>
            <a:ext cx="1444435" cy="576064"/>
          </a:xfrm>
          <a:prstGeom prst="flowChartDisplay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/>
              <a:t>الزوجة</a:t>
            </a:r>
          </a:p>
          <a:p>
            <a:pPr algn="ctr"/>
            <a:r>
              <a:rPr lang="en-US" b="1" dirty="0"/>
              <a:t>Wife</a:t>
            </a:r>
            <a:endParaRPr lang="ar-SA" b="1" dirty="0"/>
          </a:p>
        </p:txBody>
      </p:sp>
      <p:sp>
        <p:nvSpPr>
          <p:cNvPr id="28" name="مخطط انسيابي: عرض 27">
            <a:extLst>
              <a:ext uri="{FF2B5EF4-FFF2-40B4-BE49-F238E27FC236}">
                <a16:creationId xmlns:a16="http://schemas.microsoft.com/office/drawing/2014/main" id="{906F1EEE-2BCA-DC83-AB7F-780EAC69BADE}"/>
              </a:ext>
            </a:extLst>
          </p:cNvPr>
          <p:cNvSpPr/>
          <p:nvPr/>
        </p:nvSpPr>
        <p:spPr>
          <a:xfrm flipH="1">
            <a:off x="179511" y="3669206"/>
            <a:ext cx="1286224" cy="576064"/>
          </a:xfrm>
          <a:prstGeom prst="flowChartDisplay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b="1" dirty="0"/>
              <a:t>الأم</a:t>
            </a:r>
          </a:p>
          <a:p>
            <a:pPr algn="ctr"/>
            <a:r>
              <a:rPr lang="en-US" sz="1600" b="1" dirty="0"/>
              <a:t>Mother</a:t>
            </a:r>
            <a:endParaRPr lang="ar-SA" sz="1600" b="1" dirty="0"/>
          </a:p>
        </p:txBody>
      </p:sp>
      <p:cxnSp>
        <p:nvCxnSpPr>
          <p:cNvPr id="29" name="رابط بشكل مرفق 91">
            <a:extLst>
              <a:ext uri="{FF2B5EF4-FFF2-40B4-BE49-F238E27FC236}">
                <a16:creationId xmlns:a16="http://schemas.microsoft.com/office/drawing/2014/main" id="{D3F61B05-1CA3-F567-829B-6AC463D95668}"/>
              </a:ext>
            </a:extLst>
          </p:cNvPr>
          <p:cNvCxnSpPr>
            <a:cxnSpLocks/>
            <a:stCxn id="26" idx="3"/>
            <a:endCxn id="27" idx="1"/>
          </p:cNvCxnSpPr>
          <p:nvPr/>
        </p:nvCxnSpPr>
        <p:spPr>
          <a:xfrm flipH="1">
            <a:off x="1623946" y="3287246"/>
            <a:ext cx="283758" cy="1384940"/>
          </a:xfrm>
          <a:prstGeom prst="bentConnector3">
            <a:avLst>
              <a:gd name="adj1" fmla="val -80562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رابط بشكل مرفق 92">
            <a:extLst>
              <a:ext uri="{FF2B5EF4-FFF2-40B4-BE49-F238E27FC236}">
                <a16:creationId xmlns:a16="http://schemas.microsoft.com/office/drawing/2014/main" id="{2A64D164-8E70-FC50-C198-2F03C4CB6A4D}"/>
              </a:ext>
            </a:extLst>
          </p:cNvPr>
          <p:cNvCxnSpPr>
            <a:cxnSpLocks/>
            <a:stCxn id="26" idx="3"/>
            <a:endCxn id="28" idx="1"/>
          </p:cNvCxnSpPr>
          <p:nvPr/>
        </p:nvCxnSpPr>
        <p:spPr>
          <a:xfrm flipH="1">
            <a:off x="1465735" y="3287246"/>
            <a:ext cx="441969" cy="669992"/>
          </a:xfrm>
          <a:prstGeom prst="bentConnector3">
            <a:avLst>
              <a:gd name="adj1" fmla="val -51723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رابط بشكل مرفق 93">
            <a:extLst>
              <a:ext uri="{FF2B5EF4-FFF2-40B4-BE49-F238E27FC236}">
                <a16:creationId xmlns:a16="http://schemas.microsoft.com/office/drawing/2014/main" id="{E7BEAC9E-C384-2220-FE12-4487EDAD4902}"/>
              </a:ext>
            </a:extLst>
          </p:cNvPr>
          <p:cNvCxnSpPr>
            <a:cxnSpLocks/>
            <a:stCxn id="4" idx="2"/>
            <a:endCxn id="26" idx="0"/>
          </p:cNvCxnSpPr>
          <p:nvPr/>
        </p:nvCxnSpPr>
        <p:spPr>
          <a:xfrm rot="5400000">
            <a:off x="2705472" y="968179"/>
            <a:ext cx="447989" cy="3667423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466B5DBE-6363-EAC2-4DAF-ABFC0B729F5D}"/>
              </a:ext>
            </a:extLst>
          </p:cNvPr>
          <p:cNvSpPr/>
          <p:nvPr/>
        </p:nvSpPr>
        <p:spPr>
          <a:xfrm>
            <a:off x="1257106" y="1052836"/>
            <a:ext cx="185339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>
              <a:defRPr/>
            </a:pPr>
            <a:r>
              <a:rPr lang="ar-SA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خارطة حائطية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497F193E-E0F3-B4EA-6E84-8A2E9CBC2D2A}"/>
              </a:ext>
            </a:extLst>
          </p:cNvPr>
          <p:cNvSpPr/>
          <p:nvPr/>
        </p:nvSpPr>
        <p:spPr>
          <a:xfrm>
            <a:off x="1032982" y="764704"/>
            <a:ext cx="2301640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6" name="رابط كسهم مستقيم 35">
            <a:extLst>
              <a:ext uri="{FF2B5EF4-FFF2-40B4-BE49-F238E27FC236}">
                <a16:creationId xmlns:a16="http://schemas.microsoft.com/office/drawing/2014/main" id="{E32D546B-1DC4-BBD5-A7CE-21FFB8759305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4763177" y="2577896"/>
            <a:ext cx="4980" cy="42893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2A459156-317F-8B00-7C7B-E9FBD3956DDF}"/>
              </a:ext>
            </a:extLst>
          </p:cNvPr>
          <p:cNvSpPr/>
          <p:nvPr/>
        </p:nvSpPr>
        <p:spPr>
          <a:xfrm>
            <a:off x="4127755" y="151192"/>
            <a:ext cx="979759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763" lvl="1" algn="ctr" rtl="1" fontAlgn="base"/>
            <a:r>
              <a:rPr lang="ar-SA" b="1" dirty="0">
                <a:solidFill>
                  <a:schemeClr val="bg1"/>
                </a:solidFill>
              </a:rPr>
              <a:t>تمهيد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802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276C0EE-787F-E359-F4EA-8503DA960D35}"/>
              </a:ext>
            </a:extLst>
          </p:cNvPr>
          <p:cNvSpPr txBox="1"/>
          <p:nvPr/>
        </p:nvSpPr>
        <p:spPr>
          <a:xfrm>
            <a:off x="454478" y="260648"/>
            <a:ext cx="8149970" cy="1133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من أسباب نجاح الداعية</a:t>
            </a:r>
          </a:p>
          <a:p>
            <a:pPr algn="ctr" rtl="0"/>
            <a:r>
              <a:rPr lang="en-US" sz="2800" dirty="0">
                <a:solidFill>
                  <a:srgbClr val="C00000"/>
                </a:solidFill>
              </a:rPr>
              <a:t>One of the reasons for the success of the preacher</a:t>
            </a:r>
            <a:endParaRPr lang="ar-SA" sz="2800" dirty="0">
              <a:solidFill>
                <a:srgbClr val="C00000"/>
              </a:solidFill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D32C529-FE91-DEE8-F21A-14449FEC2231}"/>
              </a:ext>
            </a:extLst>
          </p:cNvPr>
          <p:cNvSpPr txBox="1"/>
          <p:nvPr/>
        </p:nvSpPr>
        <p:spPr>
          <a:xfrm>
            <a:off x="454478" y="2060848"/>
            <a:ext cx="79339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>
                <a:solidFill>
                  <a:srgbClr val="0070C0"/>
                </a:solidFill>
              </a:defRPr>
            </a:lvl1pPr>
          </a:lstStyle>
          <a:p>
            <a:pPr rtl="0"/>
            <a:r>
              <a:rPr lang="en-US" dirty="0"/>
              <a:t>Balancing the roles of a woman as</a:t>
            </a:r>
          </a:p>
          <a:p>
            <a:pPr rtl="0"/>
            <a:r>
              <a:rPr lang="en-US" dirty="0"/>
              <a:t> a mother, a wife and a preacher.</a:t>
            </a:r>
            <a:endParaRPr lang="ar-SA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5E193B9-8996-6B89-9B10-43ECDDBEA361}"/>
              </a:ext>
            </a:extLst>
          </p:cNvPr>
          <p:cNvSpPr txBox="1"/>
          <p:nvPr/>
        </p:nvSpPr>
        <p:spPr>
          <a:xfrm>
            <a:off x="1430325" y="1556792"/>
            <a:ext cx="57498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dirty="0">
                <a:solidFill>
                  <a:srgbClr val="002060"/>
                </a:solidFill>
              </a:rPr>
              <a:t>الموازنة بين دور المرأة: </a:t>
            </a:r>
            <a:r>
              <a:rPr lang="ar-SA" sz="2800" dirty="0">
                <a:solidFill>
                  <a:srgbClr val="C00000"/>
                </a:solidFill>
              </a:rPr>
              <a:t>كأم</a:t>
            </a:r>
            <a:r>
              <a:rPr lang="ar-SA" sz="2800" dirty="0">
                <a:solidFill>
                  <a:srgbClr val="002060"/>
                </a:solidFill>
              </a:rPr>
              <a:t>، وزوجة، </a:t>
            </a:r>
            <a:r>
              <a:rPr lang="ar-SA" sz="2800" dirty="0">
                <a:solidFill>
                  <a:srgbClr val="C00000"/>
                </a:solidFill>
              </a:rPr>
              <a:t>وواعظة</a:t>
            </a:r>
            <a:r>
              <a:rPr lang="ar-SA" sz="28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7D8EF70-1391-6390-98C4-0A9E7CE77344}"/>
              </a:ext>
            </a:extLst>
          </p:cNvPr>
          <p:cNvSpPr txBox="1"/>
          <p:nvPr/>
        </p:nvSpPr>
        <p:spPr>
          <a:xfrm>
            <a:off x="1835696" y="3573016"/>
            <a:ext cx="6984776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>
              <a:defRPr sz="2800">
                <a:solidFill>
                  <a:srgbClr val="002060"/>
                </a:solidFill>
              </a:defRPr>
            </a:lvl1pPr>
          </a:lstStyle>
          <a:p>
            <a:pPr algn="ctr"/>
            <a:r>
              <a:rPr lang="ar-SA" dirty="0"/>
              <a:t>نجاح المرأة كأم وزوجة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A woman's success as a mother and wife …</a:t>
            </a:r>
            <a:endParaRPr lang="ar-SA" dirty="0">
              <a:solidFill>
                <a:srgbClr val="C00000"/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5BD691D3-C3BF-1324-3FDD-817578110C45}"/>
              </a:ext>
            </a:extLst>
          </p:cNvPr>
          <p:cNvSpPr txBox="1"/>
          <p:nvPr/>
        </p:nvSpPr>
        <p:spPr>
          <a:xfrm>
            <a:off x="2051720" y="5016078"/>
            <a:ext cx="615466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algn="ctr">
              <a:defRPr sz="2800">
                <a:solidFill>
                  <a:srgbClr val="002060"/>
                </a:solidFill>
              </a:defRPr>
            </a:lvl1pPr>
          </a:lstStyle>
          <a:p>
            <a:r>
              <a:rPr lang="ar-SA" dirty="0"/>
              <a:t>يؤدي إلى نجاحها كداعية</a:t>
            </a:r>
          </a:p>
          <a:p>
            <a:r>
              <a:rPr lang="en-US" sz="3200" dirty="0">
                <a:solidFill>
                  <a:srgbClr val="C00000"/>
                </a:solidFill>
              </a:rPr>
              <a:t>leads to her success as a preacher</a:t>
            </a:r>
            <a:endParaRPr lang="ar-SA" sz="3200" dirty="0">
              <a:solidFill>
                <a:srgbClr val="C0000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1F89C04-B1BA-C2AA-09AD-AD65597C47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764"/>
          <a:stretch/>
        </p:blipFill>
        <p:spPr>
          <a:xfrm>
            <a:off x="323528" y="3540847"/>
            <a:ext cx="1333400" cy="1080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C018FF5-B2C5-C521-90B9-523196AF3C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89" r="18107"/>
          <a:stretch/>
        </p:blipFill>
        <p:spPr>
          <a:xfrm>
            <a:off x="610529" y="4983909"/>
            <a:ext cx="121637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9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2943952" y="367565"/>
            <a:ext cx="3239839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1pPr>
            <a:lvl2pPr marL="742950" indent="-28575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2pPr>
            <a:lvl3pPr marL="11430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3pPr>
            <a:lvl4pPr marL="16002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4pPr>
            <a:lvl5pPr marL="20574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5pPr>
            <a:lvl6pPr marL="25146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6pPr>
            <a:lvl7pPr marL="29718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7pPr>
            <a:lvl8pPr marL="34290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8pPr>
            <a:lvl9pPr marL="38862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ar-SA" altLang="ar-SA" sz="2800" i="0" dirty="0">
                <a:solidFill>
                  <a:srgbClr val="C00000"/>
                </a:solidFill>
                <a:latin typeface="Tahoma" pitchFamily="34" charset="0"/>
                <a:cs typeface="+mn-cs"/>
              </a:rPr>
              <a:t>تعــــــــــــــــــــــــــــــــارف</a:t>
            </a:r>
            <a:endParaRPr lang="en-US" altLang="ar-SA" sz="2800" i="0" dirty="0">
              <a:solidFill>
                <a:srgbClr val="C00000"/>
              </a:solidFill>
              <a:latin typeface="Tahoma" pitchFamily="34" charset="0"/>
              <a:cs typeface="+mn-cs"/>
            </a:endParaRPr>
          </a:p>
        </p:txBody>
      </p:sp>
      <p:pic>
        <p:nvPicPr>
          <p:cNvPr id="3" name="Picture 10" descr="15_10_5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20303"/>
            <a:ext cx="158432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صورة 6" descr="صورة تحتوي على داخلي, شخص, أشخاص, سقف&#10;&#10;تم إنشاء الوصف تلقائياً">
            <a:extLst>
              <a:ext uri="{FF2B5EF4-FFF2-40B4-BE49-F238E27FC236}">
                <a16:creationId xmlns:a16="http://schemas.microsoft.com/office/drawing/2014/main" id="{7AE0624C-2D08-4383-62AB-492079F56F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544" y="1004535"/>
            <a:ext cx="2035668" cy="1526750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3463184" y="1004535"/>
            <a:ext cx="4925240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2800" b="1" dirty="0"/>
              <a:t>من أنتن؟ وماذا أريد؟</a:t>
            </a:r>
          </a:p>
          <a:p>
            <a:pPr algn="ctr" rtl="0"/>
            <a:r>
              <a:rPr lang="en-US" sz="2800" b="1" dirty="0">
                <a:solidFill>
                  <a:srgbClr val="C00000"/>
                </a:solidFill>
              </a:rPr>
              <a:t>who are you? what do I want?</a:t>
            </a:r>
            <a:endParaRPr lang="ar-SA" sz="2800" b="1" dirty="0">
              <a:solidFill>
                <a:srgbClr val="C00000"/>
              </a:solidFill>
            </a:endParaRPr>
          </a:p>
        </p:txBody>
      </p:sp>
      <p:pic>
        <p:nvPicPr>
          <p:cNvPr id="38" name="Picture 2" descr="I:\Dropbox1441\Dropbox\Camera Uploads\2020-01-28 21.58.51.jpg">
            <a:extLst>
              <a:ext uri="{FF2B5EF4-FFF2-40B4-BE49-F238E27FC236}">
                <a16:creationId xmlns:a16="http://schemas.microsoft.com/office/drawing/2014/main" id="{474675BD-30C2-5D43-9C46-557349B8E9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06" t="34145" r="12875" b="14206"/>
          <a:stretch/>
        </p:blipFill>
        <p:spPr bwMode="auto">
          <a:xfrm>
            <a:off x="2675033" y="1011959"/>
            <a:ext cx="616330" cy="94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مربع نص 39">
            <a:extLst>
              <a:ext uri="{FF2B5EF4-FFF2-40B4-BE49-F238E27FC236}">
                <a16:creationId xmlns:a16="http://schemas.microsoft.com/office/drawing/2014/main" id="{9EFD97FC-AD73-6F93-568F-E3FA641D6904}"/>
              </a:ext>
            </a:extLst>
          </p:cNvPr>
          <p:cNvSpPr txBox="1"/>
          <p:nvPr/>
        </p:nvSpPr>
        <p:spPr>
          <a:xfrm>
            <a:off x="5292080" y="3530625"/>
            <a:ext cx="3312368" cy="23955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ar-SA" dirty="0"/>
              <a:t>صانعات صناع الأجيال ( </a:t>
            </a:r>
            <a:r>
              <a:rPr lang="ar-SA" b="1" dirty="0">
                <a:solidFill>
                  <a:srgbClr val="A50021"/>
                </a:solidFill>
              </a:rPr>
              <a:t>الحرة</a:t>
            </a:r>
            <a:r>
              <a:rPr lang="ar-SA" dirty="0"/>
              <a:t> )</a:t>
            </a:r>
          </a:p>
          <a:p>
            <a:pPr marL="179388" indent="-1793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صانعات لبنات الأمة </a:t>
            </a:r>
            <a:r>
              <a:rPr lang="ar-SA" dirty="0"/>
              <a:t>( </a:t>
            </a:r>
            <a:r>
              <a:rPr lang="ar-SA" b="1" dirty="0">
                <a:solidFill>
                  <a:srgbClr val="A50021"/>
                </a:solidFill>
              </a:rPr>
              <a:t>الأسرة</a:t>
            </a:r>
            <a:r>
              <a:rPr lang="ar-SA" dirty="0"/>
              <a:t> )</a:t>
            </a:r>
          </a:p>
          <a:p>
            <a:pPr marL="179388" indent="-1793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/>
              <a:t>صانعات صمام الأمان ( </a:t>
            </a:r>
            <a:r>
              <a:rPr lang="ar-SA" b="1" dirty="0">
                <a:solidFill>
                  <a:srgbClr val="A50021"/>
                </a:solidFill>
              </a:rPr>
              <a:t>الزوجة</a:t>
            </a:r>
            <a:r>
              <a:rPr lang="ar-SA" dirty="0"/>
              <a:t> )</a:t>
            </a:r>
          </a:p>
          <a:p>
            <a:pPr marL="179388" indent="-1793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صانعات مدارس الأجيال </a:t>
            </a:r>
            <a:r>
              <a:rPr lang="ar-SA" dirty="0"/>
              <a:t>(</a:t>
            </a:r>
            <a:r>
              <a:rPr lang="ar-SA" b="1" dirty="0">
                <a:solidFill>
                  <a:srgbClr val="A50021"/>
                </a:solidFill>
              </a:rPr>
              <a:t>الأم</a:t>
            </a:r>
            <a:r>
              <a:rPr lang="ar-SA" dirty="0"/>
              <a:t> )</a:t>
            </a:r>
          </a:p>
          <a:p>
            <a:pPr marL="179388" indent="-1793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/>
              <a:t>صانعات صناع العظماء ( </a:t>
            </a:r>
            <a:r>
              <a:rPr lang="ar-SA" b="1" dirty="0">
                <a:solidFill>
                  <a:srgbClr val="A50021"/>
                </a:solidFill>
              </a:rPr>
              <a:t>الرجال</a:t>
            </a:r>
            <a:r>
              <a:rPr lang="ar-SA" dirty="0"/>
              <a:t> )</a:t>
            </a:r>
          </a:p>
          <a:p>
            <a:pPr marL="179388" indent="-1793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>
                <a:solidFill>
                  <a:srgbClr val="002060"/>
                </a:solidFill>
              </a:rPr>
              <a:t>بل أنت من يصنع للأمة مجدها </a:t>
            </a:r>
            <a:r>
              <a:rPr lang="ar-SA" dirty="0"/>
              <a:t>(</a:t>
            </a:r>
            <a:r>
              <a:rPr lang="ar-SA" b="1" dirty="0">
                <a:solidFill>
                  <a:srgbClr val="A50021"/>
                </a:solidFill>
              </a:rPr>
              <a:t>وطنك</a:t>
            </a:r>
            <a:r>
              <a:rPr lang="ar-SA" dirty="0"/>
              <a:t>)</a:t>
            </a: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1D76E90C-8EBC-2828-F6DD-18786747C481}"/>
              </a:ext>
            </a:extLst>
          </p:cNvPr>
          <p:cNvSpPr/>
          <p:nvPr/>
        </p:nvSpPr>
        <p:spPr>
          <a:xfrm>
            <a:off x="7835906" y="3111351"/>
            <a:ext cx="6965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</a:rPr>
              <a:t>أنتن:</a:t>
            </a:r>
            <a:r>
              <a:rPr lang="ar-SA" sz="24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ar-SA" sz="1400" dirty="0">
              <a:solidFill>
                <a:srgbClr val="C00000"/>
              </a:solidFill>
            </a:endParaRPr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F2B851BA-FA75-6D72-0D78-4C07BAD8EB6F}"/>
              </a:ext>
            </a:extLst>
          </p:cNvPr>
          <p:cNvSpPr/>
          <p:nvPr/>
        </p:nvSpPr>
        <p:spPr>
          <a:xfrm>
            <a:off x="6200721" y="2662325"/>
            <a:ext cx="2231016" cy="461665"/>
          </a:xfrm>
          <a:prstGeom prst="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من </a:t>
            </a:r>
            <a:r>
              <a:rPr lang="ar-SA" sz="2400" b="1" dirty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أنتن</a:t>
            </a:r>
            <a:r>
              <a:rPr lang="ar-SA" sz="2400" b="1" dirty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؟</a:t>
            </a:r>
          </a:p>
        </p:txBody>
      </p:sp>
      <p:sp>
        <p:nvSpPr>
          <p:cNvPr id="44" name="مستطيل 43">
            <a:extLst>
              <a:ext uri="{FF2B5EF4-FFF2-40B4-BE49-F238E27FC236}">
                <a16:creationId xmlns:a16="http://schemas.microsoft.com/office/drawing/2014/main" id="{233D0B14-DE39-1D2E-FEA6-AA940235B686}"/>
              </a:ext>
            </a:extLst>
          </p:cNvPr>
          <p:cNvSpPr/>
          <p:nvPr/>
        </p:nvSpPr>
        <p:spPr>
          <a:xfrm>
            <a:off x="468776" y="2662325"/>
            <a:ext cx="2231016" cy="461665"/>
          </a:xfrm>
          <a:prstGeom prst="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who are you?</a:t>
            </a:r>
            <a:endParaRPr lang="ar-SA" sz="2400" b="1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A467DED6-A393-63B4-FD00-4B8C93275DBA}"/>
              </a:ext>
            </a:extLst>
          </p:cNvPr>
          <p:cNvSpPr/>
          <p:nvPr/>
        </p:nvSpPr>
        <p:spPr>
          <a:xfrm>
            <a:off x="522746" y="3068960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</a:rPr>
              <a:t>you</a:t>
            </a:r>
            <a:r>
              <a:rPr lang="ar-SA" sz="24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</a:rPr>
              <a:t>:</a:t>
            </a:r>
            <a:endParaRPr lang="ar-SA" sz="1400" dirty="0">
              <a:solidFill>
                <a:srgbClr val="C00000"/>
              </a:solidFill>
            </a:endParaRPr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D146B3FE-84C5-8584-2374-11C4470C98CE}"/>
              </a:ext>
            </a:extLst>
          </p:cNvPr>
          <p:cNvSpPr txBox="1"/>
          <p:nvPr/>
        </p:nvSpPr>
        <p:spPr>
          <a:xfrm>
            <a:off x="522746" y="3520886"/>
            <a:ext cx="5345398" cy="2819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The Makers of the Generations Makers </a:t>
            </a:r>
            <a:r>
              <a:rPr lang="en-US" dirty="0">
                <a:solidFill>
                  <a:srgbClr val="0070C0"/>
                </a:solidFill>
              </a:rPr>
              <a:t>(free woman)</a:t>
            </a:r>
            <a:endParaRPr lang="en-US" dirty="0"/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C00000"/>
                </a:solidFill>
              </a:rPr>
              <a:t>The Makers of the Nation’s Bricks </a:t>
            </a:r>
            <a:r>
              <a:rPr lang="en-US" dirty="0">
                <a:solidFill>
                  <a:srgbClr val="0070C0"/>
                </a:solidFill>
              </a:rPr>
              <a:t>(the family)</a:t>
            </a:r>
          </a:p>
          <a:p>
            <a:pPr algn="l" rtl="0">
              <a:lnSpc>
                <a:spcPct val="150000"/>
              </a:lnSpc>
            </a:pPr>
            <a:r>
              <a:rPr lang="en-US" dirty="0"/>
              <a:t>The Makers of the Safety Valve </a:t>
            </a:r>
            <a:r>
              <a:rPr lang="en-US" dirty="0">
                <a:solidFill>
                  <a:srgbClr val="0070C0"/>
                </a:solidFill>
              </a:rPr>
              <a:t>(the wife)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C00000"/>
                </a:solidFill>
              </a:rPr>
              <a:t>The Makers of the Generation schools </a:t>
            </a:r>
            <a:r>
              <a:rPr lang="en-US" dirty="0">
                <a:solidFill>
                  <a:srgbClr val="0070C0"/>
                </a:solidFill>
              </a:rPr>
              <a:t>(the mother).</a:t>
            </a:r>
            <a:r>
              <a:rPr lang="en-US" dirty="0">
                <a:solidFill>
                  <a:srgbClr val="C00000"/>
                </a:solidFill>
              </a:rPr>
              <a:t> </a:t>
            </a:r>
          </a:p>
          <a:p>
            <a:pPr algn="l" rtl="0">
              <a:lnSpc>
                <a:spcPct val="150000"/>
              </a:lnSpc>
            </a:pPr>
            <a:r>
              <a:rPr lang="en-US" dirty="0"/>
              <a:t>The Makers of the Noble makers (</a:t>
            </a:r>
            <a:r>
              <a:rPr lang="en-US" dirty="0">
                <a:solidFill>
                  <a:srgbClr val="0070C0"/>
                </a:solidFill>
              </a:rPr>
              <a:t>the men</a:t>
            </a:r>
            <a:r>
              <a:rPr lang="en-US" dirty="0"/>
              <a:t>)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C00000"/>
                </a:solidFill>
              </a:rPr>
              <a:t>Yet! You  are the one making Glory  for the Nation 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0070C0"/>
                </a:solidFill>
              </a:rPr>
              <a:t>(your motherland)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003186D-4D3C-7688-1CB7-25A10C375768}"/>
              </a:ext>
            </a:extLst>
          </p:cNvPr>
          <p:cNvSpPr/>
          <p:nvPr/>
        </p:nvSpPr>
        <p:spPr>
          <a:xfrm rot="19591108">
            <a:off x="7706940" y="1964239"/>
            <a:ext cx="1271503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ar-SA" sz="2800" b="1" dirty="0">
                <a:solidFill>
                  <a:prstClr val="black"/>
                </a:solidFill>
              </a:rPr>
              <a:t>في نظري</a:t>
            </a:r>
          </a:p>
        </p:txBody>
      </p:sp>
    </p:spTree>
    <p:extLst>
      <p:ext uri="{BB962C8B-B14F-4D97-AF65-F5344CB8AC3E}">
        <p14:creationId xmlns:p14="http://schemas.microsoft.com/office/powerpoint/2010/main" val="34076646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276C0EE-787F-E359-F4EA-8503DA960D35}"/>
              </a:ext>
            </a:extLst>
          </p:cNvPr>
          <p:cNvSpPr txBox="1"/>
          <p:nvPr/>
        </p:nvSpPr>
        <p:spPr>
          <a:xfrm>
            <a:off x="454478" y="260648"/>
            <a:ext cx="8149970" cy="1133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من أسباب نجاح الداعية</a:t>
            </a:r>
          </a:p>
          <a:p>
            <a:pPr algn="ctr" rtl="0"/>
            <a:r>
              <a:rPr lang="en-US" sz="2800" dirty="0">
                <a:solidFill>
                  <a:srgbClr val="C00000"/>
                </a:solidFill>
              </a:rPr>
              <a:t>One of the reasons for the success of the preacher</a:t>
            </a:r>
            <a:endParaRPr lang="ar-SA" sz="2800" dirty="0">
              <a:solidFill>
                <a:srgbClr val="C00000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21DB0E8-3184-6794-8854-36617EEB5371}"/>
              </a:ext>
            </a:extLst>
          </p:cNvPr>
          <p:cNvSpPr txBox="1"/>
          <p:nvPr/>
        </p:nvSpPr>
        <p:spPr>
          <a:xfrm>
            <a:off x="454478" y="1988840"/>
            <a:ext cx="8149970" cy="3726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الإخلاص.</a:t>
            </a:r>
          </a:p>
          <a:p>
            <a:pPr marL="342900" indent="-34290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Sincerity</a:t>
            </a:r>
            <a:endParaRPr lang="en-US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طلب العلم المستمر ( العلم في ما تحتاج اليه – وتطوير المهارات ).</a:t>
            </a:r>
          </a:p>
          <a:p>
            <a:pPr marL="342900" indent="-34290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Continuous Knowledge Seeking </a:t>
            </a:r>
          </a:p>
          <a:p>
            <a:pPr marL="342900" indent="-34290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الدعوة إلى الله مع الشهيق والزفير ( رسالة مستمرة ) وليس مواسم.</a:t>
            </a:r>
          </a:p>
          <a:p>
            <a:pPr marL="342900" indent="-34290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Da’wah is a continuous - breathing in &amp; out - message; it is not seasonal</a:t>
            </a:r>
            <a:r>
              <a:rPr lang="ar-SA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4437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276C0EE-787F-E359-F4EA-8503DA960D35}"/>
              </a:ext>
            </a:extLst>
          </p:cNvPr>
          <p:cNvSpPr txBox="1"/>
          <p:nvPr/>
        </p:nvSpPr>
        <p:spPr>
          <a:xfrm>
            <a:off x="454478" y="260648"/>
            <a:ext cx="8149970" cy="1133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من أسباب نجاح الداعية</a:t>
            </a:r>
          </a:p>
          <a:p>
            <a:pPr algn="ctr" rtl="0"/>
            <a:r>
              <a:rPr lang="en-US" sz="2800" dirty="0">
                <a:solidFill>
                  <a:srgbClr val="C00000"/>
                </a:solidFill>
              </a:rPr>
              <a:t>One of the reasons for the success of the preacher</a:t>
            </a:r>
            <a:endParaRPr lang="ar-SA" sz="2800" dirty="0">
              <a:solidFill>
                <a:srgbClr val="C00000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21DB0E8-3184-6794-8854-36617EEB5371}"/>
              </a:ext>
            </a:extLst>
          </p:cNvPr>
          <p:cNvSpPr txBox="1"/>
          <p:nvPr/>
        </p:nvSpPr>
        <p:spPr>
          <a:xfrm>
            <a:off x="454478" y="1988840"/>
            <a:ext cx="8149970" cy="3572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العمل المستمر بدون انتظار النتائج.</a:t>
            </a:r>
          </a:p>
          <a:p>
            <a:pPr marL="342900" indent="-34290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Continuous work without waiting for the results</a:t>
            </a:r>
            <a:r>
              <a:rPr lang="ar-SA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الدعوة بالقدوة وفي جميع الأحول ومع الجميع.</a:t>
            </a:r>
          </a:p>
          <a:p>
            <a:pPr marL="342900" indent="-34290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Da’wah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by being a good example, in all cases, at all times, with all people</a:t>
            </a:r>
            <a:r>
              <a:rPr lang="ar-SA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2060"/>
                </a:solidFill>
                <a:latin typeface="Arial" panose="020B0604020202020204" pitchFamily="34" charset="0"/>
                <a:cs typeface="Simplified Arabic" panose="02020603050405020304" pitchFamily="18" charset="-78"/>
              </a:rPr>
              <a:t>توجه الدعوة لنفسها أولا.</a:t>
            </a:r>
          </a:p>
          <a:p>
            <a:pPr marL="342900" indent="-34290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Starting </a:t>
            </a:r>
            <a:r>
              <a:rPr lang="en-US" sz="2400" i="1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Da’wah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with herself - inviting herself first</a:t>
            </a:r>
            <a:r>
              <a:rPr lang="ar-SA" sz="2400" dirty="0">
                <a:solidFill>
                  <a:srgbClr val="C00000"/>
                </a:solidFill>
                <a:latin typeface="Calibri" panose="020F0502020204030204" pitchFamily="34" charset="0"/>
              </a:rPr>
              <a:t>! 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311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276C0EE-787F-E359-F4EA-8503DA960D35}"/>
              </a:ext>
            </a:extLst>
          </p:cNvPr>
          <p:cNvSpPr txBox="1"/>
          <p:nvPr/>
        </p:nvSpPr>
        <p:spPr>
          <a:xfrm>
            <a:off x="454478" y="260648"/>
            <a:ext cx="8149970" cy="1133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من أسباب نجاح الداعية</a:t>
            </a:r>
          </a:p>
          <a:p>
            <a:pPr algn="ctr" rtl="0"/>
            <a:r>
              <a:rPr lang="en-US" sz="2800" dirty="0">
                <a:solidFill>
                  <a:srgbClr val="C00000"/>
                </a:solidFill>
              </a:rPr>
              <a:t>One of the reasons for the success of the preacher</a:t>
            </a:r>
            <a:endParaRPr lang="ar-SA" sz="2800" dirty="0">
              <a:solidFill>
                <a:srgbClr val="C00000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21DB0E8-3184-6794-8854-36617EEB5371}"/>
              </a:ext>
            </a:extLst>
          </p:cNvPr>
          <p:cNvSpPr txBox="1"/>
          <p:nvPr/>
        </p:nvSpPr>
        <p:spPr>
          <a:xfrm>
            <a:off x="657113" y="2060848"/>
            <a:ext cx="7744700" cy="3728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2060"/>
                </a:solidFill>
                <a:latin typeface="Arial" panose="020B0604020202020204" pitchFamily="34" charset="0"/>
                <a:cs typeface="Simplified Arabic" panose="02020603050405020304" pitchFamily="18" charset="-78"/>
              </a:rPr>
              <a:t>مراعاة حال المدعوين.</a:t>
            </a:r>
          </a:p>
          <a:p>
            <a:pPr marL="342900" indent="-34290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Considering the invitees’ situations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2060"/>
                </a:solidFill>
                <a:latin typeface="Arial" panose="020B0604020202020204" pitchFamily="34" charset="0"/>
                <a:cs typeface="Simplified Arabic" panose="02020603050405020304" pitchFamily="18" charset="-78"/>
              </a:rPr>
              <a:t>لا تقلد، بل تستقل بما تحسن وتتميز.</a:t>
            </a:r>
          </a:p>
          <a:p>
            <a:pPr marL="342900" indent="-34290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blindly copying others, but independently doing what she masters so she’s distinguished</a:t>
            </a:r>
            <a:r>
              <a:rPr lang="ar-SA" sz="2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!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2060"/>
                </a:solidFill>
                <a:latin typeface="Arial" panose="020B0604020202020204" pitchFamily="34" charset="0"/>
                <a:cs typeface="Simplified Arabic" panose="02020603050405020304" pitchFamily="18" charset="-78"/>
              </a:rPr>
              <a:t>قدوة في جميع شئون حياتها.</a:t>
            </a:r>
          </a:p>
          <a:p>
            <a:pPr marL="342900" indent="-34290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Becoming a good example in all her life’s affairs</a:t>
            </a:r>
          </a:p>
        </p:txBody>
      </p:sp>
    </p:spTree>
    <p:extLst>
      <p:ext uri="{BB962C8B-B14F-4D97-AF65-F5344CB8AC3E}">
        <p14:creationId xmlns:p14="http://schemas.microsoft.com/office/powerpoint/2010/main" val="35839910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E1DFD65-257F-64E8-23C9-286439695FFF}"/>
              </a:ext>
            </a:extLst>
          </p:cNvPr>
          <p:cNvSpPr txBox="1"/>
          <p:nvPr/>
        </p:nvSpPr>
        <p:spPr>
          <a:xfrm>
            <a:off x="2031789" y="116632"/>
            <a:ext cx="5060491" cy="119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أدوات الداعية الناجحة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Successful preacher tools</a:t>
            </a:r>
            <a:endParaRPr lang="ar-SA" sz="3600" dirty="0">
              <a:solidFill>
                <a:srgbClr val="C00000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E37D39D-8727-3D00-A1BB-D4934400D984}"/>
              </a:ext>
            </a:extLst>
          </p:cNvPr>
          <p:cNvSpPr txBox="1"/>
          <p:nvPr/>
        </p:nvSpPr>
        <p:spPr>
          <a:xfrm>
            <a:off x="1763688" y="1496269"/>
            <a:ext cx="5729926" cy="745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حتى يتحقق النجاح تحتاج الداعية إلى: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F3312D58-B388-41C5-4B7B-3A45C7FD6D73}"/>
              </a:ext>
            </a:extLst>
          </p:cNvPr>
          <p:cNvSpPr txBox="1"/>
          <p:nvPr/>
        </p:nvSpPr>
        <p:spPr>
          <a:xfrm>
            <a:off x="863588" y="2204864"/>
            <a:ext cx="7416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 indent="0" algn="ctr">
              <a:buNone/>
              <a:defRPr sz="3600" spc="-150">
                <a:solidFill>
                  <a:srgbClr val="0070C0"/>
                </a:solidFill>
              </a:defRPr>
            </a:lvl1pPr>
          </a:lstStyle>
          <a:p>
            <a:pPr rtl="0"/>
            <a:r>
              <a:rPr lang="en-US" spc="0" dirty="0">
                <a:solidFill>
                  <a:srgbClr val="C00000"/>
                </a:solidFill>
              </a:rPr>
              <a:t>In order to achieve success, you need:</a:t>
            </a:r>
            <a:endParaRPr lang="ar-SA" spc="0" dirty="0">
              <a:solidFill>
                <a:srgbClr val="C00000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E06F9AF-2009-A203-181B-78BE81585D94}"/>
              </a:ext>
            </a:extLst>
          </p:cNvPr>
          <p:cNvSpPr txBox="1"/>
          <p:nvPr/>
        </p:nvSpPr>
        <p:spPr>
          <a:xfrm>
            <a:off x="5724128" y="3432433"/>
            <a:ext cx="2932544" cy="2228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مهارات </a:t>
            </a:r>
            <a:r>
              <a:rPr lang="ar-SA" sz="2400" b="1" dirty="0">
                <a:solidFill>
                  <a:srgbClr val="47CFFF"/>
                </a:solidFill>
              </a:rPr>
              <a:t>(اللاشعور)</a:t>
            </a:r>
            <a:endParaRPr lang="ar-SA" sz="3200" dirty="0">
              <a:solidFill>
                <a:srgbClr val="FF0000"/>
              </a:solidFill>
              <a:cs typeface="PT Bold Heading" pitchFamily="2" charset="-78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أساليب </a:t>
            </a:r>
            <a:r>
              <a:rPr lang="ar-SA" sz="2400" b="1" dirty="0">
                <a:solidFill>
                  <a:srgbClr val="47CFFF"/>
                </a:solidFill>
              </a:rPr>
              <a:t>(المعينات)</a:t>
            </a:r>
            <a:endParaRPr lang="ar-SA" sz="3200" b="1" dirty="0">
              <a:solidFill>
                <a:srgbClr val="C00000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وسائل </a:t>
            </a:r>
            <a:r>
              <a:rPr lang="ar-SA" sz="2400" b="1" dirty="0">
                <a:solidFill>
                  <a:srgbClr val="47CFFF"/>
                </a:solidFill>
              </a:rPr>
              <a:t>(الكيفية )</a:t>
            </a:r>
            <a:endParaRPr lang="ar-SA" sz="3200" b="1" dirty="0">
              <a:solidFill>
                <a:srgbClr val="C00000"/>
              </a:solidFill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CBBB8FFE-1E78-D7FC-7ECD-28EA730076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74" r="22061"/>
          <a:stretch/>
        </p:blipFill>
        <p:spPr>
          <a:xfrm>
            <a:off x="3956563" y="2922332"/>
            <a:ext cx="825983" cy="1047061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A8709B6-5889-6E58-8A84-E8C70F40C2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24" y="980864"/>
            <a:ext cx="1480264" cy="1224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3F2CECD-BF43-0C20-CBC4-47E8BBF9E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7688" y="5121248"/>
            <a:ext cx="1643736" cy="1080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CE0A1A5-6EF9-544F-1D62-73C88816F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0101" y="3993345"/>
            <a:ext cx="1858909" cy="1080000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6672405B-3B61-CBB5-0049-EBDA20687CD7}"/>
              </a:ext>
            </a:extLst>
          </p:cNvPr>
          <p:cNvSpPr txBox="1"/>
          <p:nvPr/>
        </p:nvSpPr>
        <p:spPr>
          <a:xfrm>
            <a:off x="487328" y="3501008"/>
            <a:ext cx="2345883" cy="2228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C00000"/>
                </a:solidFill>
              </a:rPr>
              <a:t>skills</a:t>
            </a:r>
            <a:endParaRPr lang="ar-SA" sz="3200" dirty="0">
              <a:solidFill>
                <a:srgbClr val="FF0000"/>
              </a:solidFill>
              <a:cs typeface="PT Bold Heading" pitchFamily="2" charset="-78"/>
            </a:endParaRPr>
          </a:p>
          <a:p>
            <a:pPr marL="457200" indent="-457200"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C00000"/>
                </a:solidFill>
              </a:rPr>
              <a:t>methods</a:t>
            </a:r>
            <a:endParaRPr lang="ar-SA" sz="3200" b="1" dirty="0">
              <a:solidFill>
                <a:srgbClr val="C00000"/>
              </a:solidFill>
            </a:endParaRPr>
          </a:p>
          <a:p>
            <a:pPr marL="457200" indent="-457200"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C00000"/>
                </a:solidFill>
              </a:rPr>
              <a:t>strategies</a:t>
            </a:r>
            <a:endParaRPr lang="ar-SA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819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E1DFD65-257F-64E8-23C9-286439695FFF}"/>
              </a:ext>
            </a:extLst>
          </p:cNvPr>
          <p:cNvSpPr txBox="1"/>
          <p:nvPr/>
        </p:nvSpPr>
        <p:spPr>
          <a:xfrm>
            <a:off x="2031789" y="116632"/>
            <a:ext cx="5060491" cy="119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أدوات الداعية الناجحة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Successful preacher tools</a:t>
            </a:r>
            <a:endParaRPr lang="ar-SA" sz="3600" dirty="0">
              <a:solidFill>
                <a:srgbClr val="C00000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E06F9AF-2009-A203-181B-78BE81585D94}"/>
              </a:ext>
            </a:extLst>
          </p:cNvPr>
          <p:cNvSpPr txBox="1"/>
          <p:nvPr/>
        </p:nvSpPr>
        <p:spPr>
          <a:xfrm>
            <a:off x="4572000" y="1696946"/>
            <a:ext cx="2876489" cy="592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مهارات </a:t>
            </a:r>
            <a:r>
              <a:rPr lang="ar-SA" sz="2400" b="1" dirty="0">
                <a:solidFill>
                  <a:srgbClr val="47CFFF"/>
                </a:solidFill>
              </a:rPr>
              <a:t>(اللاشعور)</a:t>
            </a:r>
            <a:endParaRPr lang="ar-SA" sz="3200" dirty="0">
              <a:solidFill>
                <a:srgbClr val="FF0000"/>
              </a:solidFill>
              <a:cs typeface="PT Bold Heading" pitchFamily="2" charset="-78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CBBB8FFE-1E78-D7FC-7ECD-28EA730076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74" r="22061"/>
          <a:stretch/>
        </p:blipFill>
        <p:spPr>
          <a:xfrm>
            <a:off x="467544" y="1067139"/>
            <a:ext cx="825983" cy="1047061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2931B537-DC36-2457-92C3-F5B2D5AEA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42" t="6690" r="17910" b="2210"/>
          <a:stretch/>
        </p:blipFill>
        <p:spPr>
          <a:xfrm>
            <a:off x="3787736" y="2924943"/>
            <a:ext cx="1902032" cy="144000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D164866E-58C2-3103-4176-953B0ACE5E87}"/>
              </a:ext>
            </a:extLst>
          </p:cNvPr>
          <p:cNvSpPr txBox="1"/>
          <p:nvPr/>
        </p:nvSpPr>
        <p:spPr>
          <a:xfrm>
            <a:off x="2111620" y="1827514"/>
            <a:ext cx="16761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 rtl="0"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</a:rPr>
              <a:t>skills</a:t>
            </a:r>
            <a:endParaRPr lang="ar-SA" sz="3200" dirty="0">
              <a:solidFill>
                <a:srgbClr val="FF0000"/>
              </a:solidFill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55367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E1DFD65-257F-64E8-23C9-286439695FFF}"/>
              </a:ext>
            </a:extLst>
          </p:cNvPr>
          <p:cNvSpPr txBox="1"/>
          <p:nvPr/>
        </p:nvSpPr>
        <p:spPr>
          <a:xfrm>
            <a:off x="2031789" y="116632"/>
            <a:ext cx="5060491" cy="119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أدوات الداعية الناجحة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Successful preacher tools</a:t>
            </a:r>
            <a:endParaRPr lang="ar-SA" sz="3600" dirty="0">
              <a:solidFill>
                <a:srgbClr val="C00000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E06F9AF-2009-A203-181B-78BE81585D94}"/>
              </a:ext>
            </a:extLst>
          </p:cNvPr>
          <p:cNvSpPr txBox="1"/>
          <p:nvPr/>
        </p:nvSpPr>
        <p:spPr>
          <a:xfrm>
            <a:off x="5403122" y="1267421"/>
            <a:ext cx="27217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أساليب </a:t>
            </a:r>
            <a:r>
              <a:rPr lang="ar-SA" sz="2400" b="1" dirty="0">
                <a:solidFill>
                  <a:srgbClr val="47CFFF"/>
                </a:solidFill>
              </a:rPr>
              <a:t>(المعينات)</a:t>
            </a:r>
            <a:endParaRPr lang="ar-SA" sz="3200" b="1" dirty="0">
              <a:solidFill>
                <a:srgbClr val="C00000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2931B537-DC36-2457-92C3-F5B2D5AEA0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42" t="6690" r="17910" b="2210"/>
          <a:stretch/>
        </p:blipFill>
        <p:spPr>
          <a:xfrm>
            <a:off x="3636843" y="2465649"/>
            <a:ext cx="1902032" cy="1440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B24F9896-DE30-5B76-FE55-685299DAA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190056"/>
            <a:ext cx="1858909" cy="10800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5552600-CEA7-72C1-C590-DF94144B1BD6}"/>
              </a:ext>
            </a:extLst>
          </p:cNvPr>
          <p:cNvSpPr txBox="1"/>
          <p:nvPr/>
        </p:nvSpPr>
        <p:spPr>
          <a:xfrm>
            <a:off x="2414320" y="1315304"/>
            <a:ext cx="21735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 rtl="0"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C00000"/>
                </a:solidFill>
              </a:rPr>
              <a:t>methods</a:t>
            </a:r>
            <a:endParaRPr lang="ar-SA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250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E1DFD65-257F-64E8-23C9-286439695FFF}"/>
              </a:ext>
            </a:extLst>
          </p:cNvPr>
          <p:cNvSpPr txBox="1"/>
          <p:nvPr/>
        </p:nvSpPr>
        <p:spPr>
          <a:xfrm>
            <a:off x="2031789" y="116632"/>
            <a:ext cx="5060491" cy="119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r-SA" sz="3600" dirty="0">
                <a:solidFill>
                  <a:srgbClr val="0070C0"/>
                </a:solidFill>
              </a:rPr>
              <a:t>أدوات الداعية الناجحة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</a:rPr>
              <a:t>Successful preacher tools</a:t>
            </a:r>
            <a:endParaRPr lang="ar-SA" sz="3600" dirty="0">
              <a:solidFill>
                <a:srgbClr val="C00000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2931B537-DC36-2457-92C3-F5B2D5AEA0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42" t="6690" r="17910" b="2210"/>
          <a:stretch/>
        </p:blipFill>
        <p:spPr>
          <a:xfrm>
            <a:off x="3501090" y="2924944"/>
            <a:ext cx="1902032" cy="144000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D57126BD-2823-B331-50B6-AD66A7B2CA07}"/>
              </a:ext>
            </a:extLst>
          </p:cNvPr>
          <p:cNvSpPr txBox="1"/>
          <p:nvPr/>
        </p:nvSpPr>
        <p:spPr>
          <a:xfrm>
            <a:off x="5580112" y="1437668"/>
            <a:ext cx="26214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ar-SA" sz="3200" b="1" dirty="0">
                <a:solidFill>
                  <a:srgbClr val="0070C0"/>
                </a:solidFill>
              </a:rPr>
              <a:t>وسائل </a:t>
            </a:r>
            <a:r>
              <a:rPr lang="ar-SA" sz="2400" b="1" dirty="0">
                <a:solidFill>
                  <a:srgbClr val="47CFFF"/>
                </a:solidFill>
              </a:rPr>
              <a:t>(الكيفية )</a:t>
            </a:r>
            <a:endParaRPr lang="ar-SA" sz="3200" b="1" dirty="0">
              <a:solidFill>
                <a:srgbClr val="C00000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B52EE283-841D-A7B4-B8DA-434154FD1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84" y="1190056"/>
            <a:ext cx="1643736" cy="10800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D0FC9CBA-A9AB-7598-74F3-8314CE159640}"/>
              </a:ext>
            </a:extLst>
          </p:cNvPr>
          <p:cNvSpPr txBox="1"/>
          <p:nvPr/>
        </p:nvSpPr>
        <p:spPr>
          <a:xfrm>
            <a:off x="2555776" y="1437668"/>
            <a:ext cx="23273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 rtl="0"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C00000"/>
                </a:solidFill>
              </a:rPr>
              <a:t>strategies</a:t>
            </a:r>
            <a:endParaRPr lang="ar-SA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1168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639343" y="5373216"/>
            <a:ext cx="1583755" cy="76944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2" algn="ctr" fontAlgn="base"/>
            <a:r>
              <a:rPr lang="en-US" sz="2200" b="1" dirty="0">
                <a:solidFill>
                  <a:schemeClr val="bg1">
                    <a:lumMod val="95000"/>
                  </a:schemeClr>
                </a:solidFill>
              </a:rPr>
              <a:t>The Shaitan</a:t>
            </a:r>
          </a:p>
          <a:p>
            <a:pPr marL="0" lvl="2" algn="ctr" fontAlgn="base"/>
            <a:r>
              <a:rPr lang="ar-SA" sz="2200" b="1" dirty="0">
                <a:solidFill>
                  <a:schemeClr val="bg1">
                    <a:lumMod val="95000"/>
                  </a:schemeClr>
                </a:solidFill>
              </a:rPr>
              <a:t>الشيطان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3696790" y="188640"/>
            <a:ext cx="1468865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C00000"/>
                </a:solidFill>
              </a:rPr>
              <a:t>Postulates</a:t>
            </a:r>
            <a:endParaRPr lang="ar-SA" sz="2400" dirty="0">
              <a:ln w="11430"/>
              <a:solidFill>
                <a:srgbClr val="C0000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مسلمات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AC4A066-D7FF-9781-5FC6-1D309B4D7B96}"/>
              </a:ext>
            </a:extLst>
          </p:cNvPr>
          <p:cNvSpPr/>
          <p:nvPr/>
        </p:nvSpPr>
        <p:spPr>
          <a:xfrm>
            <a:off x="3836272" y="1196752"/>
            <a:ext cx="1189898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2" algn="ctr" fontAlgn="base"/>
            <a:r>
              <a:rPr lang="ar-SA" sz="5400" b="1" dirty="0">
                <a:solidFill>
                  <a:schemeClr val="bg1"/>
                </a:solidFill>
              </a:rPr>
              <a:t>الله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D1E71FB-0185-9331-5337-76B835400F2C}"/>
              </a:ext>
            </a:extLst>
          </p:cNvPr>
          <p:cNvSpPr/>
          <p:nvPr/>
        </p:nvSpPr>
        <p:spPr>
          <a:xfrm>
            <a:off x="5436096" y="2276872"/>
            <a:ext cx="338400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763" lvl="1" algn="r" fontAlgn="base"/>
            <a:r>
              <a:rPr lang="ar-SA" b="1" dirty="0">
                <a:solidFill>
                  <a:schemeClr val="tx1"/>
                </a:solidFill>
              </a:rPr>
              <a:t>سر نجاح الداعية معرفتها بربها وعدوها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82F4E36E-6520-93F4-D5A8-DD88E5EE041C}"/>
              </a:ext>
            </a:extLst>
          </p:cNvPr>
          <p:cNvSpPr/>
          <p:nvPr/>
        </p:nvSpPr>
        <p:spPr>
          <a:xfrm>
            <a:off x="6948264" y="4149080"/>
            <a:ext cx="1871833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763" lvl="1" algn="r" fontAlgn="base"/>
            <a:r>
              <a:rPr lang="ar-SA" b="1" dirty="0">
                <a:solidFill>
                  <a:schemeClr val="tx1"/>
                </a:solidFill>
              </a:rPr>
              <a:t>من يجب معرفته أولا؟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5BA6C67-0D10-1AFE-4619-3E5BB092EE6D}"/>
              </a:ext>
            </a:extLst>
          </p:cNvPr>
          <p:cNvSpPr txBox="1"/>
          <p:nvPr/>
        </p:nvSpPr>
        <p:spPr>
          <a:xfrm>
            <a:off x="544007" y="2897654"/>
            <a:ext cx="6190671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2400" dirty="0"/>
              <a:t>The secret of the success of the preacher is her knowledge of Allah and her enemy</a:t>
            </a:r>
            <a:endParaRPr lang="ar-SA" sz="2400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1E09BCC-05C1-1CA7-D904-84A4BAB56DB5}"/>
              </a:ext>
            </a:extLst>
          </p:cNvPr>
          <p:cNvSpPr txBox="1"/>
          <p:nvPr/>
        </p:nvSpPr>
        <p:spPr>
          <a:xfrm>
            <a:off x="610366" y="4499161"/>
            <a:ext cx="462408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algn="l" rtl="0">
              <a:defRPr sz="24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dirty="0"/>
              <a:t>Who should we know first?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088401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611636" y="1340768"/>
            <a:ext cx="1583755" cy="76944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2" algn="ctr" fontAlgn="base"/>
            <a:r>
              <a:rPr lang="en-US" sz="2200" b="1" dirty="0">
                <a:solidFill>
                  <a:schemeClr val="bg1">
                    <a:lumMod val="95000"/>
                  </a:schemeClr>
                </a:solidFill>
              </a:rPr>
              <a:t>The Shaitan</a:t>
            </a:r>
          </a:p>
          <a:p>
            <a:pPr marL="0" lvl="2" algn="ctr" fontAlgn="base"/>
            <a:r>
              <a:rPr lang="ar-SA" sz="2200" b="1" dirty="0">
                <a:solidFill>
                  <a:schemeClr val="bg1">
                    <a:lumMod val="95000"/>
                  </a:schemeClr>
                </a:solidFill>
              </a:rPr>
              <a:t>الشيطان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6414386" y="2492895"/>
            <a:ext cx="1514819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763" lvl="1" algn="ctr" fontAlgn="base"/>
            <a:r>
              <a:rPr lang="en-US" sz="2200" b="1" dirty="0">
                <a:solidFill>
                  <a:schemeClr val="tx1"/>
                </a:solidFill>
              </a:rPr>
              <a:t>Who Is he?</a:t>
            </a:r>
          </a:p>
          <a:p>
            <a:pPr marL="4763" lvl="1" algn="ctr" fontAlgn="base"/>
            <a:r>
              <a:rPr lang="ar-SA" sz="2200" b="1" dirty="0">
                <a:solidFill>
                  <a:schemeClr val="tx1"/>
                </a:solidFill>
              </a:rPr>
              <a:t>من هو؟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299772" y="4243735"/>
            <a:ext cx="4544457" cy="7694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763" lvl="1" algn="ctr" fontAlgn="base"/>
            <a:r>
              <a:rPr lang="en-US" sz="2200" b="1" dirty="0">
                <a:solidFill>
                  <a:schemeClr val="tx1"/>
                </a:solidFill>
              </a:rPr>
              <a:t>When did Adam know his enemy?</a:t>
            </a:r>
          </a:p>
          <a:p>
            <a:pPr marL="4763" lvl="1" algn="ctr" fontAlgn="base"/>
            <a:r>
              <a:rPr lang="ar-SA" sz="2200" b="1" dirty="0">
                <a:solidFill>
                  <a:schemeClr val="bg1"/>
                </a:solidFill>
              </a:rPr>
              <a:t>متى عرف آدم عدوه؟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696790" y="188640"/>
            <a:ext cx="1468865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C00000"/>
                </a:solidFill>
              </a:rPr>
              <a:t>Postulates</a:t>
            </a:r>
            <a:endParaRPr lang="ar-SA" sz="2400" dirty="0">
              <a:ln w="11430"/>
              <a:solidFill>
                <a:srgbClr val="C0000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مسلمات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26E357E6-E49C-9156-9527-1615B553A1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42" t="6690" r="17910" b="2210"/>
          <a:stretch/>
        </p:blipFill>
        <p:spPr>
          <a:xfrm>
            <a:off x="827584" y="1437616"/>
            <a:ext cx="1902032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825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735255" y="1196752"/>
            <a:ext cx="1189898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2" algn="ctr" fontAlgn="base"/>
            <a:r>
              <a:rPr lang="ar-SA" sz="5400" b="1" dirty="0">
                <a:solidFill>
                  <a:schemeClr val="bg1"/>
                </a:solidFill>
              </a:rPr>
              <a:t>الله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869244" y="2564904"/>
            <a:ext cx="4998594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7663" lvl="1" indent="-342900" algn="l" rtl="0" fontAlgn="base"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tx1"/>
                </a:solidFill>
              </a:rPr>
              <a:t>What Does He Want?</a:t>
            </a:r>
          </a:p>
          <a:p>
            <a:pPr marL="347663" lvl="1" indent="-342900" fontAlgn="base">
              <a:buFont typeface="Wingdings" panose="05000000000000000000" pitchFamily="2" charset="2"/>
              <a:buChar char="q"/>
            </a:pPr>
            <a:r>
              <a:rPr lang="ar-SA" sz="2200" b="1" dirty="0">
                <a:solidFill>
                  <a:schemeClr val="bg1"/>
                </a:solidFill>
              </a:rPr>
              <a:t>ماذا يريد؟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7377661" y="2371527"/>
            <a:ext cx="1514819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763" lvl="1" algn="l" rtl="0" fontAlgn="base"/>
            <a:r>
              <a:rPr lang="en-US" sz="2200" b="1" dirty="0">
                <a:solidFill>
                  <a:schemeClr val="tx1"/>
                </a:solidFill>
              </a:rPr>
              <a:t>Who Is He?</a:t>
            </a:r>
          </a:p>
          <a:p>
            <a:pPr marL="4763" lvl="1" fontAlgn="base"/>
            <a:r>
              <a:rPr lang="ar-SA" sz="2200" b="1" dirty="0">
                <a:solidFill>
                  <a:schemeClr val="bg1"/>
                </a:solidFill>
              </a:rPr>
              <a:t>من هو؟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696790" y="188640"/>
            <a:ext cx="1468865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dirty="0">
                <a:ln w="11430"/>
                <a:solidFill>
                  <a:srgbClr val="C00000"/>
                </a:solidFill>
              </a:rPr>
              <a:t>Postulates</a:t>
            </a:r>
            <a:endParaRPr lang="ar-SA" sz="2400" dirty="0">
              <a:ln w="11430"/>
              <a:solidFill>
                <a:srgbClr val="C00000"/>
              </a:solidFill>
            </a:endParaRPr>
          </a:p>
          <a:p>
            <a:pPr algn="ctr" rtl="1">
              <a:defRPr/>
            </a:pPr>
            <a:r>
              <a:rPr lang="ar-SA" sz="2400" dirty="0">
                <a:ln w="11430"/>
                <a:solidFill>
                  <a:srgbClr val="C00000"/>
                </a:solidFill>
              </a:rPr>
              <a:t>مسلمات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FCBCEF18-EF3E-7FE3-B403-4DA0E906A32A}"/>
              </a:ext>
            </a:extLst>
          </p:cNvPr>
          <p:cNvSpPr/>
          <p:nvPr/>
        </p:nvSpPr>
        <p:spPr>
          <a:xfrm>
            <a:off x="1929576" y="5229200"/>
            <a:ext cx="4998594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7663" lvl="1" indent="-342900" algn="l" rtl="0" fontAlgn="base"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tx1"/>
                </a:solidFill>
              </a:rPr>
              <a:t>What Do We Want?</a:t>
            </a:r>
          </a:p>
          <a:p>
            <a:pPr marL="347663" lvl="1" indent="-342900" fontAlgn="base">
              <a:buFont typeface="Wingdings" panose="05000000000000000000" pitchFamily="2" charset="2"/>
              <a:buChar char="q"/>
            </a:pPr>
            <a:r>
              <a:rPr lang="ar-SA" sz="2200" b="1" dirty="0">
                <a:solidFill>
                  <a:schemeClr val="bg1"/>
                </a:solidFill>
              </a:rPr>
              <a:t>وماذا نريد؟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B4CD0391-3309-F369-F547-C6449B287F20}"/>
              </a:ext>
            </a:extLst>
          </p:cNvPr>
          <p:cNvSpPr/>
          <p:nvPr/>
        </p:nvSpPr>
        <p:spPr>
          <a:xfrm>
            <a:off x="1384024" y="3761164"/>
            <a:ext cx="6048298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7663" lvl="1" indent="-342900" algn="l" rtl="0" fontAlgn="base">
              <a:buFont typeface="Wingdings" panose="05000000000000000000" pitchFamily="2" charset="2"/>
              <a:buChar char="v"/>
            </a:pPr>
            <a:r>
              <a:rPr lang="en-US" sz="2200" b="1" dirty="0">
                <a:solidFill>
                  <a:schemeClr val="tx1"/>
                </a:solidFill>
              </a:rPr>
              <a:t>(Servitude to other than God and servitude to God) What is the difference?</a:t>
            </a:r>
          </a:p>
          <a:p>
            <a:pPr marL="347663" lvl="1" indent="-342900" fontAlgn="base">
              <a:buFont typeface="Wingdings" panose="05000000000000000000" pitchFamily="2" charset="2"/>
              <a:buChar char="q"/>
            </a:pPr>
            <a:r>
              <a:rPr lang="ar-SA" sz="2200" b="1" dirty="0">
                <a:solidFill>
                  <a:schemeClr val="bg1"/>
                </a:solidFill>
              </a:rPr>
              <a:t>( العبودية لغير الله والعبودية لله ) ما الفرق؟</a:t>
            </a:r>
          </a:p>
        </p:txBody>
      </p:sp>
    </p:spTree>
    <p:extLst>
      <p:ext uri="{BB962C8B-B14F-4D97-AF65-F5344CB8AC3E}">
        <p14:creationId xmlns:p14="http://schemas.microsoft.com/office/powerpoint/2010/main" val="153241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2943952" y="367565"/>
            <a:ext cx="3239839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1pPr>
            <a:lvl2pPr marL="742950" indent="-28575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2pPr>
            <a:lvl3pPr marL="11430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3pPr>
            <a:lvl4pPr marL="16002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4pPr>
            <a:lvl5pPr marL="2057400" indent="-228600" eaLnBrk="0" hangingPunct="0"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5pPr>
            <a:lvl6pPr marL="25146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6pPr>
            <a:lvl7pPr marL="29718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7pPr>
            <a:lvl8pPr marL="34290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8pPr>
            <a:lvl9pPr marL="3886200" indent="-228600" algn="ctr" rtl="0" eaLnBrk="0" fontAlgn="base" hangingPunct="0">
              <a:spcBef>
                <a:spcPct val="50000"/>
              </a:spcBef>
              <a:spcAft>
                <a:spcPct val="0"/>
              </a:spcAft>
              <a:defRPr sz="1000" b="1" i="1">
                <a:solidFill>
                  <a:srgbClr val="FFFF99"/>
                </a:solidFill>
                <a:latin typeface="Traditional Arabic" pitchFamily="18" charset="-78"/>
                <a:cs typeface="Traditional Arabic" pitchFamily="18" charset="-7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ar-SA" altLang="ar-SA" sz="2800" i="0" dirty="0">
                <a:solidFill>
                  <a:srgbClr val="C00000"/>
                </a:solidFill>
                <a:latin typeface="Tahoma" pitchFamily="34" charset="0"/>
                <a:cs typeface="+mn-cs"/>
              </a:rPr>
              <a:t>تعــــــــــــــــــــــــــــــــارف</a:t>
            </a:r>
            <a:endParaRPr lang="en-US" altLang="ar-SA" sz="2800" i="0" dirty="0">
              <a:solidFill>
                <a:srgbClr val="C00000"/>
              </a:solidFill>
              <a:latin typeface="Tahoma" pitchFamily="34" charset="0"/>
              <a:cs typeface="+mn-cs"/>
            </a:endParaRPr>
          </a:p>
        </p:txBody>
      </p:sp>
      <p:pic>
        <p:nvPicPr>
          <p:cNvPr id="3" name="Picture 10" descr="15_10_5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20303"/>
            <a:ext cx="158432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صورة 6" descr="صورة تحتوي على داخلي, شخص, أشخاص, سقف&#10;&#10;تم إنشاء الوصف تلقائياً">
            <a:extLst>
              <a:ext uri="{FF2B5EF4-FFF2-40B4-BE49-F238E27FC236}">
                <a16:creationId xmlns:a16="http://schemas.microsoft.com/office/drawing/2014/main" id="{7AE0624C-2D08-4383-62AB-492079F56F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544" y="1004535"/>
            <a:ext cx="2035668" cy="1526750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3463184" y="1004535"/>
            <a:ext cx="4925240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2800" b="1" dirty="0"/>
              <a:t>من أنتن؟ وماذا أريد؟</a:t>
            </a:r>
          </a:p>
          <a:p>
            <a:pPr algn="ctr" rtl="0"/>
            <a:r>
              <a:rPr lang="en-US" sz="2800" b="1" dirty="0">
                <a:solidFill>
                  <a:srgbClr val="C00000"/>
                </a:solidFill>
              </a:rPr>
              <a:t>who are you? what do I want?</a:t>
            </a:r>
            <a:endParaRPr lang="ar-SA" sz="2800" b="1" dirty="0">
              <a:solidFill>
                <a:srgbClr val="C00000"/>
              </a:solidFill>
            </a:endParaRPr>
          </a:p>
        </p:txBody>
      </p: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BA1863C1-F7DA-138F-0EF0-5BFB64F71CF5}"/>
              </a:ext>
            </a:extLst>
          </p:cNvPr>
          <p:cNvGrpSpPr/>
          <p:nvPr/>
        </p:nvGrpSpPr>
        <p:grpSpPr>
          <a:xfrm>
            <a:off x="2987824" y="2780928"/>
            <a:ext cx="3184429" cy="1055853"/>
            <a:chOff x="3043755" y="5124779"/>
            <a:chExt cx="3184429" cy="1055853"/>
          </a:xfrm>
        </p:grpSpPr>
        <p:grpSp>
          <p:nvGrpSpPr>
            <p:cNvPr id="32" name="مجموعة 31">
              <a:extLst>
                <a:ext uri="{FF2B5EF4-FFF2-40B4-BE49-F238E27FC236}">
                  <a16:creationId xmlns:a16="http://schemas.microsoft.com/office/drawing/2014/main" id="{C3C1654D-245B-F749-7F0A-6C123883694C}"/>
                </a:ext>
              </a:extLst>
            </p:cNvPr>
            <p:cNvGrpSpPr/>
            <p:nvPr/>
          </p:nvGrpSpPr>
          <p:grpSpPr>
            <a:xfrm>
              <a:off x="3043755" y="5124779"/>
              <a:ext cx="3184429" cy="1055853"/>
              <a:chOff x="4290493" y="3501008"/>
              <a:chExt cx="3393587" cy="1545875"/>
            </a:xfrm>
            <a:noFill/>
          </p:grpSpPr>
          <p:sp>
            <p:nvSpPr>
              <p:cNvPr id="33" name="عنوان فرعي 2">
                <a:extLst>
                  <a:ext uri="{FF2B5EF4-FFF2-40B4-BE49-F238E27FC236}">
                    <a16:creationId xmlns:a16="http://schemas.microsoft.com/office/drawing/2014/main" id="{CCBDD7C8-B868-5BB9-FAB2-8920C133A9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90493" y="3501008"/>
                <a:ext cx="3393587" cy="1545875"/>
              </a:xfrm>
              <a:prstGeom prst="rect">
                <a:avLst/>
              </a:prstGeom>
              <a:ln w="127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>
                <a:lvl1pPr marL="342900" indent="-342900" algn="r" defTabSz="914400" rtl="1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r" defTabSz="914400" rtl="1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>
                  <a:buNone/>
                </a:pPr>
                <a:r>
                  <a:rPr lang="ar-SA" sz="2800" b="1" dirty="0">
                    <a:solidFill>
                      <a:schemeClr val="accent2">
                        <a:lumMod val="50000"/>
                      </a:schemeClr>
                    </a:solidFill>
                  </a:rPr>
                  <a:t>داعية في  (</a:t>
                </a:r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</a:rPr>
                  <a:t>2022</a:t>
                </a:r>
                <a:r>
                  <a:rPr lang="ar-SA" sz="2800" b="1" dirty="0">
                    <a:solidFill>
                      <a:schemeClr val="accent2">
                        <a:lumMod val="50000"/>
                      </a:schemeClr>
                    </a:solidFill>
                  </a:rPr>
                  <a:t>)</a:t>
                </a:r>
              </a:p>
              <a:p>
                <a:pPr marL="0" lvl="0" indent="0" algn="ctr">
                  <a:buNone/>
                </a:pPr>
                <a:r>
                  <a:rPr lang="ar-SA" sz="2800" b="1" dirty="0">
                    <a:solidFill>
                      <a:schemeClr val="accent2">
                        <a:lumMod val="50000"/>
                      </a:schemeClr>
                    </a:solidFill>
                  </a:rPr>
                  <a:t>إلى (</a:t>
                </a:r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</a:rPr>
                  <a:t>2052</a:t>
                </a:r>
                <a:r>
                  <a:rPr lang="ar-SA" sz="2800" b="1" dirty="0">
                    <a:solidFill>
                      <a:schemeClr val="accent2">
                        <a:lumMod val="50000"/>
                      </a:schemeClr>
                    </a:solidFill>
                  </a:rPr>
                  <a:t>)</a:t>
                </a:r>
                <a:endParaRPr lang="en-US" sz="28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FBDC6699-AA1A-89E4-6A87-EA8B7047FC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13739" y="4203467"/>
                <a:ext cx="493665" cy="718408"/>
              </a:xfrm>
              <a:prstGeom prst="roundRect">
                <a:avLst>
                  <a:gd name="adj" fmla="val 8594"/>
                </a:avLst>
              </a:prstGeom>
              <a:ln w="1270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pic>
        </p:grp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7907D695-FA64-0215-5412-E2D093FE68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0732" y="5244528"/>
              <a:ext cx="822595" cy="826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8" name="Picture 2" descr="I:\Dropbox1441\Dropbox\Camera Uploads\2020-01-28 21.58.51.jpg">
            <a:extLst>
              <a:ext uri="{FF2B5EF4-FFF2-40B4-BE49-F238E27FC236}">
                <a16:creationId xmlns:a16="http://schemas.microsoft.com/office/drawing/2014/main" id="{474675BD-30C2-5D43-9C46-557349B8E9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06" t="34145" r="12875" b="14206"/>
          <a:stretch/>
        </p:blipFill>
        <p:spPr bwMode="auto">
          <a:xfrm>
            <a:off x="2675033" y="1011959"/>
            <a:ext cx="616330" cy="94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صورة 38">
            <a:extLst>
              <a:ext uri="{FF2B5EF4-FFF2-40B4-BE49-F238E27FC236}">
                <a16:creationId xmlns:a16="http://schemas.microsoft.com/office/drawing/2014/main" id="{B029E631-0020-96A2-11F9-2BA426442A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988" r="12988"/>
          <a:stretch/>
        </p:blipFill>
        <p:spPr>
          <a:xfrm>
            <a:off x="272313" y="2680980"/>
            <a:ext cx="1895014" cy="1440000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93B17540-A989-C4F2-D4DC-5BC7844B75CA}"/>
              </a:ext>
            </a:extLst>
          </p:cNvPr>
          <p:cNvSpPr/>
          <p:nvPr/>
        </p:nvSpPr>
        <p:spPr>
          <a:xfrm>
            <a:off x="6445440" y="2187477"/>
            <a:ext cx="2231016" cy="461665"/>
          </a:xfrm>
          <a:prstGeom prst="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/>
              <a:t>وماذا أريد؟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096CE178-FBD7-43C5-0FA1-D1B744334931}"/>
              </a:ext>
            </a:extLst>
          </p:cNvPr>
          <p:cNvSpPr/>
          <p:nvPr/>
        </p:nvSpPr>
        <p:spPr>
          <a:xfrm>
            <a:off x="3351633" y="2187476"/>
            <a:ext cx="2454118" cy="461665"/>
          </a:xfrm>
          <a:prstGeom prst="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what do I want?</a:t>
            </a:r>
            <a:endParaRPr lang="ar-SA" sz="2400" b="1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FA5E4A81-2397-E0A8-CEBB-1711C5AA3805}"/>
              </a:ext>
            </a:extLst>
          </p:cNvPr>
          <p:cNvSpPr/>
          <p:nvPr/>
        </p:nvSpPr>
        <p:spPr>
          <a:xfrm>
            <a:off x="6914407" y="2968329"/>
            <a:ext cx="17219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</a:rPr>
              <a:t>أريد منكن:</a:t>
            </a:r>
            <a:r>
              <a:rPr lang="ar-SA" sz="32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ar-SA" dirty="0">
              <a:solidFill>
                <a:srgbClr val="C00000"/>
              </a:solidFill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E6651088-84BD-295E-B650-345FC6E7A1A9}"/>
              </a:ext>
            </a:extLst>
          </p:cNvPr>
          <p:cNvSpPr txBox="1"/>
          <p:nvPr/>
        </p:nvSpPr>
        <p:spPr>
          <a:xfrm>
            <a:off x="827584" y="3827555"/>
            <a:ext cx="7560840" cy="2497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ar-SA" sz="2000" b="1" u="sng" dirty="0">
                <a:solidFill>
                  <a:srgbClr val="C0504D">
                    <a:lumMod val="50000"/>
                  </a:srgbClr>
                </a:solidFill>
              </a:rPr>
              <a:t>الغاية التي نرجوها في </a:t>
            </a:r>
            <a:r>
              <a:rPr lang="en-US" sz="2000" b="1" u="sng" dirty="0">
                <a:solidFill>
                  <a:srgbClr val="C0504D">
                    <a:lumMod val="50000"/>
                  </a:srgbClr>
                </a:solidFill>
              </a:rPr>
              <a:t>2052</a:t>
            </a:r>
            <a:r>
              <a:rPr lang="ar-SA" sz="2000" b="1" u="sng" dirty="0">
                <a:solidFill>
                  <a:srgbClr val="C0504D">
                    <a:lumMod val="50000"/>
                  </a:srgbClr>
                </a:solidFill>
              </a:rPr>
              <a:t>م مبنية على:</a:t>
            </a:r>
          </a:p>
          <a:p>
            <a:pPr marL="625475" lvl="1" indent="-285750">
              <a:buFont typeface="Arial" panose="020B0604020202020204" pitchFamily="34" charset="0"/>
              <a:buChar char="•"/>
            </a:pPr>
            <a:r>
              <a:rPr lang="ar-SA" sz="2000" dirty="0">
                <a:sym typeface="AGA Arabesque" panose="05010101010101010101" pitchFamily="2" charset="2"/>
              </a:rPr>
              <a:t></a:t>
            </a:r>
            <a:r>
              <a:rPr lang="ar-SA" sz="2000" dirty="0"/>
              <a:t>وَمَا خَلَقْتُ الْجِنَّ وَالْإِنسَ إِلَّا </a:t>
            </a:r>
            <a:r>
              <a:rPr lang="ar-SA" sz="2000" b="1" dirty="0"/>
              <a:t>لِيَعْبُدُونِ</a:t>
            </a:r>
            <a:r>
              <a:rPr lang="ar-SA" sz="2000" b="1" dirty="0">
                <a:sym typeface="AGA Arabesque" panose="05010101010101010101" pitchFamily="2" charset="2"/>
              </a:rPr>
              <a:t></a:t>
            </a:r>
            <a:r>
              <a:rPr lang="ar-SA" sz="2000" dirty="0"/>
              <a:t> </a:t>
            </a:r>
            <a:r>
              <a:rPr lang="ar-SA" sz="1600" b="1" u="sng" dirty="0">
                <a:hlinkClick r:id="rId8"/>
              </a:rPr>
              <a:t>الذاريات - الآية 56</a:t>
            </a:r>
            <a:endParaRPr lang="ar-SA" sz="1600" b="1" u="sng" dirty="0"/>
          </a:p>
          <a:p>
            <a:pPr marL="625475" lvl="1" indent="-285750">
              <a:buFont typeface="Arial" panose="020B0604020202020204" pitchFamily="34" charset="0"/>
              <a:buChar char="•"/>
            </a:pPr>
            <a:r>
              <a:rPr lang="ar-SA" sz="2000" dirty="0">
                <a:sym typeface="AGA Arabesque" panose="05010101010101010101" pitchFamily="2" charset="2"/>
              </a:rPr>
              <a:t> </a:t>
            </a:r>
            <a:r>
              <a:rPr lang="ar-SA" sz="2000" dirty="0"/>
              <a:t>قُلْ إِنَّ </a:t>
            </a:r>
            <a:r>
              <a:rPr lang="ar-SA" sz="2000" b="1" dirty="0"/>
              <a:t>صَلَاتِي وَنُسُكِي وَمَحْيَايَ وَمَمَاتِي لِلَّهِ رَبِّ الْعَالَمِينَ </a:t>
            </a:r>
            <a:r>
              <a:rPr lang="ar-SA" sz="2000" b="1" dirty="0">
                <a:sym typeface="AGA Arabesque" panose="05010101010101010101" pitchFamily="2" charset="2"/>
              </a:rPr>
              <a:t> </a:t>
            </a:r>
            <a:r>
              <a:rPr lang="ar-SA" sz="2000" b="1" u="sng" dirty="0">
                <a:hlinkClick r:id="rId9"/>
              </a:rPr>
              <a:t> </a:t>
            </a:r>
            <a:r>
              <a:rPr lang="ar-SA" sz="1600" b="1" u="sng" dirty="0">
                <a:hlinkClick r:id="rId9"/>
              </a:rPr>
              <a:t>الأنعام - الآية 162</a:t>
            </a:r>
            <a:endParaRPr lang="ar-SA" sz="1600" b="1" u="sng" dirty="0"/>
          </a:p>
          <a:p>
            <a:pPr marL="625475" indent="-285750">
              <a:buFont typeface="Arial" panose="020B0604020202020204" pitchFamily="34" charset="0"/>
              <a:buChar char="•"/>
            </a:pPr>
            <a:r>
              <a:rPr lang="ar-SA" sz="2000" dirty="0">
                <a:sym typeface="AGA Arabesque" panose="05010101010101010101" pitchFamily="2" charset="2"/>
              </a:rPr>
              <a:t> </a:t>
            </a:r>
            <a:r>
              <a:rPr lang="ar-SA" sz="2000" dirty="0"/>
              <a:t>وَدَخَلَ مَعَهُ السِّجْنَ فَتَيَانِ ۖ قَالَ أَحَدُهُمَا إِنِّي أَرَانِي أَعْصِرُ خَمْرًا ۖ وَقَالَ الْآخَرُ ... </a:t>
            </a:r>
            <a:r>
              <a:rPr lang="ar-SA" sz="2000" b="1" dirty="0">
                <a:sym typeface="AGA Arabesque" panose="05010101010101010101" pitchFamily="2" charset="2"/>
              </a:rPr>
              <a:t></a:t>
            </a:r>
            <a:endParaRPr lang="ar-SA" sz="2000" dirty="0"/>
          </a:p>
          <a:p>
            <a:pPr marL="625475" indent="-285750">
              <a:buFont typeface="Arial" panose="020B0604020202020204" pitchFamily="34" charset="0"/>
              <a:buChar char="•"/>
            </a:pPr>
            <a:r>
              <a:rPr lang="ar-SA" sz="2000" dirty="0">
                <a:sym typeface="AGA Arabesque" panose="05010101010101010101" pitchFamily="2" charset="2"/>
              </a:rPr>
              <a:t> </a:t>
            </a:r>
            <a:r>
              <a:rPr lang="ar-SA" sz="2000" b="1" dirty="0">
                <a:solidFill>
                  <a:srgbClr val="C00000"/>
                </a:solidFill>
              </a:rPr>
              <a:t>يَا صَاحِبَيِ السِّجْنِ </a:t>
            </a:r>
            <a:r>
              <a:rPr lang="ar-SA" sz="2000" b="1" dirty="0" err="1">
                <a:solidFill>
                  <a:srgbClr val="C00000"/>
                </a:solidFill>
              </a:rPr>
              <a:t>أَأَرْبَابٌ</a:t>
            </a:r>
            <a:r>
              <a:rPr lang="ar-SA" sz="2000" b="1" dirty="0">
                <a:solidFill>
                  <a:srgbClr val="C00000"/>
                </a:solidFill>
              </a:rPr>
              <a:t> مُّتَفَرِّقُونَ خَيْرٌ أَمِ اللَّهُ الْوَاحِدُ الْقَهَّارُ</a:t>
            </a:r>
            <a:r>
              <a:rPr lang="ar-SA" sz="2000" b="1" dirty="0">
                <a:sym typeface="AGA Arabesque" panose="05010101010101010101" pitchFamily="2" charset="2"/>
              </a:rPr>
              <a:t></a:t>
            </a:r>
            <a:endParaRPr lang="ar-SA" sz="2000" b="1" dirty="0">
              <a:solidFill>
                <a:srgbClr val="C00000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504D">
                    <a:lumMod val="50000"/>
                  </a:srgbClr>
                </a:solidFill>
              </a:rPr>
              <a:t>تتحقق بالعمل بروح الفريق؛ عملا ابداعيا، </a:t>
            </a:r>
            <a:r>
              <a:rPr lang="ar-SA" sz="2000" b="1" dirty="0">
                <a:solidFill>
                  <a:srgbClr val="0070C0"/>
                </a:solidFill>
              </a:rPr>
              <a:t>(سنة حسنة وَ صدقة جارية)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504D">
                    <a:lumMod val="50000"/>
                  </a:srgbClr>
                </a:solidFill>
              </a:rPr>
              <a:t>يلزمنا البحث عن الأفكار الإبداعية !! </a:t>
            </a:r>
            <a:r>
              <a:rPr lang="ar-SA" sz="2000" b="1" dirty="0">
                <a:solidFill>
                  <a:srgbClr val="C00000"/>
                </a:solidFill>
              </a:rPr>
              <a:t>أين نجدها؟!!</a:t>
            </a:r>
            <a:endParaRPr lang="ar-SA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5922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5FA98AFB-3C6A-2529-98BA-06591A3BDBDE}"/>
              </a:ext>
            </a:extLst>
          </p:cNvPr>
          <p:cNvSpPr txBox="1"/>
          <p:nvPr/>
        </p:nvSpPr>
        <p:spPr>
          <a:xfrm>
            <a:off x="3153182" y="15914"/>
            <a:ext cx="2837636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dirty="0"/>
              <a:t>واجب منزلي (المقياس)</a:t>
            </a:r>
          </a:p>
          <a:p>
            <a:pPr algn="ctr"/>
            <a:r>
              <a:rPr lang="en-US" sz="2800" dirty="0">
                <a:solidFill>
                  <a:srgbClr val="C00000"/>
                </a:solidFill>
              </a:rPr>
              <a:t>homework (scale)</a:t>
            </a:r>
            <a:endParaRPr lang="ar-SA" sz="2800" dirty="0">
              <a:solidFill>
                <a:srgbClr val="C00000"/>
              </a:solidFill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15F9EDF9-FD13-FB64-B1C9-BA19C593FB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16" t="16401" r="5801" b="12201"/>
          <a:stretch/>
        </p:blipFill>
        <p:spPr>
          <a:xfrm>
            <a:off x="251520" y="1124744"/>
            <a:ext cx="5112568" cy="4896544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2B7326D-78FF-8945-7B42-EF3D9BEEE9B2}"/>
              </a:ext>
            </a:extLst>
          </p:cNvPr>
          <p:cNvSpPr txBox="1"/>
          <p:nvPr/>
        </p:nvSpPr>
        <p:spPr>
          <a:xfrm>
            <a:off x="5330148" y="1700808"/>
            <a:ext cx="3474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https://dralieasa.com/HSA76.pdf</a:t>
            </a:r>
            <a:endParaRPr lang="ar-SA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40173F6-51E2-F175-366C-23A8386B7DEA}"/>
              </a:ext>
            </a:extLst>
          </p:cNvPr>
          <p:cNvSpPr txBox="1"/>
          <p:nvPr/>
        </p:nvSpPr>
        <p:spPr>
          <a:xfrm>
            <a:off x="5425463" y="2204864"/>
            <a:ext cx="3474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4"/>
              </a:rPr>
              <a:t>https://dralieasa.com/HSE76.pdf</a:t>
            </a:r>
            <a:endParaRPr lang="ar-SA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B05DFDB6-F044-627D-2987-82C71BDC787B}"/>
              </a:ext>
            </a:extLst>
          </p:cNvPr>
          <p:cNvSpPr txBox="1"/>
          <p:nvPr/>
        </p:nvSpPr>
        <p:spPr>
          <a:xfrm>
            <a:off x="5312902" y="2636912"/>
            <a:ext cx="34741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5"/>
              </a:rPr>
              <a:t>https://dralieasa.com/HSF76.pdf</a:t>
            </a:r>
            <a:endParaRPr lang="ar-SA" dirty="0"/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42B0EB93-265A-755E-5A5C-F1ACC728B2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535" y="3471797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740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3B0E60CC-088F-43D0-39C0-925950804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6245" y="3128541"/>
            <a:ext cx="4454525" cy="1103313"/>
          </a:xfrm>
          <a:prstGeom prst="roundRect">
            <a:avLst>
              <a:gd name="adj" fmla="val 12486"/>
            </a:avLst>
          </a:prstGeom>
          <a:solidFill>
            <a:srgbClr val="FFFFCC"/>
          </a:solidFill>
          <a:ln w="12700">
            <a:solidFill>
              <a:srgbClr val="A5002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ar-SA" altLang="ar-SA" sz="7200" b="1">
                <a:solidFill>
                  <a:srgbClr val="660066"/>
                </a:solidFill>
                <a:latin typeface="Times New Roman" panose="02020603050405020304" pitchFamily="18" charset="0"/>
              </a:rPr>
              <a:t>شكرا لإنصاتكم</a:t>
            </a:r>
            <a:endParaRPr lang="en-US" altLang="ar-SA" sz="7200" b="1">
              <a:solidFill>
                <a:srgbClr val="66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B8ECE900-C36F-FF6F-1F55-EE69B9CCF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1772816"/>
            <a:ext cx="5927725" cy="1104900"/>
          </a:xfrm>
          <a:prstGeom prst="roundRect">
            <a:avLst>
              <a:gd name="adj" fmla="val 12486"/>
            </a:avLst>
          </a:prstGeom>
          <a:solidFill>
            <a:srgbClr val="FFFFCC"/>
          </a:solidFill>
          <a:ln w="12700">
            <a:solidFill>
              <a:srgbClr val="A5002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defTabSz="7620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ar-SA" sz="4800" b="1">
                <a:solidFill>
                  <a:srgbClr val="660066"/>
                </a:solidFill>
                <a:latin typeface="Times New Roman" panose="02020603050405020304" pitchFamily="18" charset="0"/>
              </a:rPr>
              <a:t>Thanks for listening</a:t>
            </a:r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108C537C-BE6A-EBC6-F7C7-36418AAF5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9050" y="493242"/>
            <a:ext cx="3288913" cy="76944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>
              <a:defRPr/>
            </a:pPr>
            <a:r>
              <a:rPr lang="ar-SA" altLang="en-US" sz="4400" b="1" dirty="0">
                <a:latin typeface="Traditional Arabic" pitchFamily="2" charset="-78"/>
                <a:cs typeface="Traditional Arabic" pitchFamily="2" charset="-78"/>
              </a:rPr>
              <a:t>تم بحمد الله وتوفيقه</a:t>
            </a:r>
            <a:endParaRPr lang="en-US" altLang="en-US" sz="4400" b="1" dirty="0">
              <a:latin typeface="Traditional Arabic" pitchFamily="2" charset="-78"/>
              <a:cs typeface="Traditional Arabic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3B0F249-587D-B5A6-90F4-0D9B463F63FD}"/>
              </a:ext>
            </a:extLst>
          </p:cNvPr>
          <p:cNvSpPr txBox="1"/>
          <p:nvPr/>
        </p:nvSpPr>
        <p:spPr>
          <a:xfrm>
            <a:off x="3135901" y="4482679"/>
            <a:ext cx="3759362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ar-SA" sz="6600" b="1" dirty="0"/>
              <a:t>سبحانك اللهم</a:t>
            </a:r>
          </a:p>
        </p:txBody>
      </p:sp>
    </p:spTree>
    <p:extLst>
      <p:ext uri="{BB962C8B-B14F-4D97-AF65-F5344CB8AC3E}">
        <p14:creationId xmlns:p14="http://schemas.microsoft.com/office/powerpoint/2010/main" val="3434611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246E2EE7-69C7-F188-808F-CDD519EC6123}"/>
              </a:ext>
            </a:extLst>
          </p:cNvPr>
          <p:cNvSpPr txBox="1"/>
          <p:nvPr/>
        </p:nvSpPr>
        <p:spPr>
          <a:xfrm>
            <a:off x="2950957" y="1988840"/>
            <a:ext cx="5801161" cy="441659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dirty="0"/>
              <a:t>الدعوةُ إلى اللهِ حبٌ		</a:t>
            </a:r>
            <a:r>
              <a:rPr lang="ar-SA" sz="2000" dirty="0">
                <a:sym typeface="Wingdings 2" panose="05020102010507070707" pitchFamily="18" charset="2"/>
              </a:rPr>
              <a:t> 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C00000"/>
                </a:solidFill>
              </a:rPr>
              <a:t>Invitation (Da’wah) to Allah is an act of love</a:t>
            </a:r>
            <a:endParaRPr lang="ar-SA" sz="2200" dirty="0">
              <a:solidFill>
                <a:srgbClr val="C00000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dirty="0"/>
              <a:t>الحبُ عبادة		</a:t>
            </a:r>
            <a:r>
              <a:rPr lang="ar-SA" sz="2000" dirty="0">
                <a:sym typeface="Wingdings 2" panose="05020102010507070707" pitchFamily="18" charset="2"/>
              </a:rPr>
              <a:t> 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C00000"/>
                </a:solidFill>
              </a:rPr>
              <a:t>Love is an act of worship </a:t>
            </a:r>
            <a:endParaRPr lang="ar-SA" sz="2200" dirty="0">
              <a:solidFill>
                <a:srgbClr val="C00000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dirty="0"/>
              <a:t>الحبُ من أعمال القلوب	</a:t>
            </a:r>
            <a:r>
              <a:rPr lang="ar-SA" sz="2000" dirty="0">
                <a:sym typeface="Wingdings 2" panose="05020102010507070707" pitchFamily="18" charset="2"/>
              </a:rPr>
              <a:t> 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C00000"/>
                </a:solidFill>
              </a:rPr>
              <a:t>Love is amongst the roles of the hearts</a:t>
            </a:r>
            <a:endParaRPr lang="ar-SA" sz="2200" dirty="0">
              <a:solidFill>
                <a:srgbClr val="C00000"/>
              </a:solidFill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0070C0"/>
                </a:solidFill>
              </a:rPr>
              <a:t>الحبُ إما يكون عبادة لله أو عبادة للشيطان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C00000"/>
                </a:solidFill>
              </a:rPr>
              <a:t>Love can either be an act of worship to Allah or to the </a:t>
            </a:r>
            <a:r>
              <a:rPr lang="en-US" sz="2000" b="1" i="1" dirty="0">
                <a:solidFill>
                  <a:srgbClr val="C00000"/>
                </a:solidFill>
              </a:rPr>
              <a:t>Shaitan</a:t>
            </a:r>
            <a:r>
              <a:rPr lang="en-US" sz="2000" b="1" dirty="0">
                <a:solidFill>
                  <a:srgbClr val="C00000"/>
                </a:solidFill>
              </a:rPr>
              <a:t>.	</a:t>
            </a:r>
            <a:r>
              <a:rPr lang="ar-SA" sz="2000" dirty="0">
                <a:sym typeface="Wingdings 2" panose="05020102010507070707" pitchFamily="18" charset="2"/>
              </a:rPr>
              <a:t>  </a:t>
            </a:r>
            <a:endParaRPr lang="en-US" sz="2000" dirty="0">
              <a:sym typeface="Wingdings 2" panose="05020102010507070707" pitchFamily="18" charset="2"/>
            </a:endParaRP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0070C0"/>
                </a:solidFill>
                <a:sym typeface="Wingdings 2" panose="05020102010507070707" pitchFamily="18" charset="2"/>
              </a:rPr>
              <a:t>كيف؟</a:t>
            </a:r>
            <a:endParaRPr lang="ar-SA" sz="2000" b="1" dirty="0">
              <a:solidFill>
                <a:srgbClr val="0070C0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5A37123D-9399-FEF4-5AE0-6069391B35DF}"/>
              </a:ext>
            </a:extLst>
          </p:cNvPr>
          <p:cNvSpPr txBox="1"/>
          <p:nvPr/>
        </p:nvSpPr>
        <p:spPr>
          <a:xfrm>
            <a:off x="3785566" y="189898"/>
            <a:ext cx="1572867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ar-SA" sz="2800" dirty="0"/>
              <a:t>شعار الدورة</a:t>
            </a: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D2598E1C-99E5-E87D-6303-07C09D428D4C}"/>
              </a:ext>
            </a:extLst>
          </p:cNvPr>
          <p:cNvGrpSpPr/>
          <p:nvPr/>
        </p:nvGrpSpPr>
        <p:grpSpPr>
          <a:xfrm>
            <a:off x="6224529" y="692696"/>
            <a:ext cx="2527590" cy="1394892"/>
            <a:chOff x="6224529" y="692696"/>
            <a:chExt cx="2527590" cy="1394892"/>
          </a:xfrm>
        </p:grpSpPr>
        <p:grpSp>
          <p:nvGrpSpPr>
            <p:cNvPr id="12" name="مجموعة 11">
              <a:extLst>
                <a:ext uri="{FF2B5EF4-FFF2-40B4-BE49-F238E27FC236}">
                  <a16:creationId xmlns:a16="http://schemas.microsoft.com/office/drawing/2014/main" id="{FB0AB6BD-E251-AF01-30E7-CDDA0F433713}"/>
                </a:ext>
              </a:extLst>
            </p:cNvPr>
            <p:cNvGrpSpPr/>
            <p:nvPr/>
          </p:nvGrpSpPr>
          <p:grpSpPr>
            <a:xfrm>
              <a:off x="6224529" y="1124744"/>
              <a:ext cx="2527590" cy="962844"/>
              <a:chOff x="356242" y="1365053"/>
              <a:chExt cx="2527590" cy="962844"/>
            </a:xfrm>
          </p:grpSpPr>
          <p:pic>
            <p:nvPicPr>
              <p:cNvPr id="11" name="صورة 10">
                <a:extLst>
                  <a:ext uri="{FF2B5EF4-FFF2-40B4-BE49-F238E27FC236}">
                    <a16:creationId xmlns:a16="http://schemas.microsoft.com/office/drawing/2014/main" id="{15923285-CC14-F5A7-FEB3-BCBE72E58B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flipH="1">
                <a:off x="899592" y="1365053"/>
                <a:ext cx="1984240" cy="962844"/>
              </a:xfrm>
              <a:prstGeom prst="rect">
                <a:avLst/>
              </a:prstGeom>
            </p:spPr>
          </p:pic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1B3FB337-09FA-3CC2-ACA6-074FA2CFF1D6}"/>
                  </a:ext>
                </a:extLst>
              </p:cNvPr>
              <p:cNvSpPr txBox="1"/>
              <p:nvPr/>
            </p:nvSpPr>
            <p:spPr>
              <a:xfrm>
                <a:off x="356242" y="1653085"/>
                <a:ext cx="1803855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/>
                  <a:t>Introduction</a:t>
                </a:r>
                <a:endParaRPr lang="ar-SA" sz="2000" b="1" dirty="0"/>
              </a:p>
            </p:txBody>
          </p:sp>
        </p:grpSp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2897BA8C-2B17-6BE1-7B21-1A29D3008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00192" y="692696"/>
              <a:ext cx="1984240" cy="962844"/>
            </a:xfrm>
            <a:prstGeom prst="rect">
              <a:avLst/>
            </a:prstGeom>
          </p:spPr>
        </p:pic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55E38495-B067-71AA-D3E5-791A5069C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957" y="764704"/>
            <a:ext cx="1694083" cy="1276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7A057318-15C1-B13D-4BCC-07D2108C7B3F}"/>
              </a:ext>
            </a:extLst>
          </p:cNvPr>
          <p:cNvGrpSpPr/>
          <p:nvPr/>
        </p:nvGrpSpPr>
        <p:grpSpPr>
          <a:xfrm>
            <a:off x="859568" y="908720"/>
            <a:ext cx="1080000" cy="1080000"/>
            <a:chOff x="859568" y="1091411"/>
            <a:chExt cx="1080000" cy="1080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C8D91ECF-D50D-AF2C-BDC4-1A883E419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9568" y="1091411"/>
              <a:ext cx="1080000" cy="1080000"/>
            </a:xfrm>
            <a:prstGeom prst="rect">
              <a:avLst/>
            </a:prstGeom>
          </p:spPr>
        </p:pic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502304C3-7729-61F4-C4D8-3F0A280146A1}"/>
                </a:ext>
              </a:extLst>
            </p:cNvPr>
            <p:cNvSpPr txBox="1"/>
            <p:nvPr/>
          </p:nvSpPr>
          <p:spPr>
            <a:xfrm>
              <a:off x="919023" y="1412776"/>
              <a:ext cx="96109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dirty="0"/>
                <a:t>تصو  </a:t>
              </a:r>
              <a:r>
                <a:rPr lang="ar-SA" dirty="0" err="1"/>
                <a:t>يت</a:t>
              </a:r>
              <a:endParaRPr lang="ar-SA" dirty="0"/>
            </a:p>
          </p:txBody>
        </p:sp>
      </p:grp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77DB7D0F-D0DF-5835-BDB2-BCED1F109061}"/>
              </a:ext>
            </a:extLst>
          </p:cNvPr>
          <p:cNvGrpSpPr/>
          <p:nvPr/>
        </p:nvGrpSpPr>
        <p:grpSpPr>
          <a:xfrm>
            <a:off x="179512" y="2332048"/>
            <a:ext cx="2814858" cy="4003427"/>
            <a:chOff x="107504" y="2131876"/>
            <a:chExt cx="3096344" cy="4403770"/>
          </a:xfrm>
        </p:grpSpPr>
        <p:sp>
          <p:nvSpPr>
            <p:cNvPr id="13" name="مستطيل 12">
              <a:extLst>
                <a:ext uri="{FF2B5EF4-FFF2-40B4-BE49-F238E27FC236}">
                  <a16:creationId xmlns:a16="http://schemas.microsoft.com/office/drawing/2014/main" id="{B52B2273-55FB-F2FA-9632-390722879FE6}"/>
                </a:ext>
              </a:extLst>
            </p:cNvPr>
            <p:cNvSpPr/>
            <p:nvPr/>
          </p:nvSpPr>
          <p:spPr>
            <a:xfrm rot="18241044">
              <a:off x="-464748" y="4010595"/>
              <a:ext cx="440377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ما هو هدي الإسلام في الحُبِ</a:t>
              </a:r>
            </a:p>
          </p:txBody>
        </p:sp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0C4449CD-A76A-5219-FB1C-D5D27DD5F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7504" y="2204864"/>
              <a:ext cx="1880832" cy="2002889"/>
            </a:xfrm>
            <a:prstGeom prst="rect">
              <a:avLst/>
            </a:prstGeom>
          </p:spPr>
        </p:pic>
        <p:sp>
          <p:nvSpPr>
            <p:cNvPr id="9" name="مستطيل: زوايا مستديرة 8">
              <a:extLst>
                <a:ext uri="{FF2B5EF4-FFF2-40B4-BE49-F238E27FC236}">
                  <a16:creationId xmlns:a16="http://schemas.microsoft.com/office/drawing/2014/main" id="{E22C1E8A-1641-D10F-2ABF-8D889EA0DC74}"/>
                </a:ext>
              </a:extLst>
            </p:cNvPr>
            <p:cNvSpPr/>
            <p:nvPr/>
          </p:nvSpPr>
          <p:spPr>
            <a:xfrm>
              <a:off x="107504" y="2158504"/>
              <a:ext cx="3096344" cy="418112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20" name="صورة 19">
            <a:extLst>
              <a:ext uri="{FF2B5EF4-FFF2-40B4-BE49-F238E27FC236}">
                <a16:creationId xmlns:a16="http://schemas.microsoft.com/office/drawing/2014/main" id="{410A7988-1D94-89C9-52BE-121BB61F78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5696" y="4941168"/>
            <a:ext cx="1080000" cy="1080000"/>
          </a:xfrm>
          <a:prstGeom prst="rect">
            <a:avLst/>
          </a:prstGeom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AF4CA8F8-6A66-6660-545D-04E282CEA208}"/>
              </a:ext>
            </a:extLst>
          </p:cNvPr>
          <p:cNvSpPr/>
          <p:nvPr/>
        </p:nvSpPr>
        <p:spPr>
          <a:xfrm>
            <a:off x="3742013" y="836712"/>
            <a:ext cx="1694083" cy="11537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8189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E9CBD5B-2752-ED51-92AB-E0E58D2A3982}"/>
              </a:ext>
            </a:extLst>
          </p:cNvPr>
          <p:cNvSpPr/>
          <p:nvPr/>
        </p:nvSpPr>
        <p:spPr>
          <a:xfrm>
            <a:off x="1991823" y="692696"/>
            <a:ext cx="5144101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ما هو؟</a:t>
            </a:r>
            <a:r>
              <a:rPr lang="ar-SA" sz="2400" b="1" dirty="0"/>
              <a:t>	الحب الأعظم والأقدس والأصدق</a:t>
            </a:r>
          </a:p>
          <a:p>
            <a:pPr algn="ctr" rtl="0"/>
            <a:r>
              <a:rPr lang="en-US" sz="2400" b="1" dirty="0"/>
              <a:t>The greatest and most sacred true love</a:t>
            </a:r>
            <a:endParaRPr lang="ar-SA" sz="2400" b="1" dirty="0"/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72E29F15-856E-17C5-B8A9-66B29B05E195}"/>
              </a:ext>
            </a:extLst>
          </p:cNvPr>
          <p:cNvGrpSpPr/>
          <p:nvPr/>
        </p:nvGrpSpPr>
        <p:grpSpPr>
          <a:xfrm>
            <a:off x="683568" y="2060848"/>
            <a:ext cx="5472000" cy="3816000"/>
            <a:chOff x="1836000" y="2060848"/>
            <a:chExt cx="5472000" cy="3816000"/>
          </a:xfrm>
        </p:grpSpPr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D39D8AF2-D456-1D1F-6D05-FFA35CA11638}"/>
                </a:ext>
              </a:extLst>
            </p:cNvPr>
            <p:cNvSpPr/>
            <p:nvPr/>
          </p:nvSpPr>
          <p:spPr>
            <a:xfrm>
              <a:off x="1836000" y="2060848"/>
              <a:ext cx="5472000" cy="3816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ABD99995-86B2-189C-00C8-83CC09E3E0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871" t="7591" r="18871" b="3904"/>
            <a:stretch/>
          </p:blipFill>
          <p:spPr>
            <a:xfrm>
              <a:off x="1907704" y="2173266"/>
              <a:ext cx="5250000" cy="3600000"/>
            </a:xfrm>
            <a:prstGeom prst="rect">
              <a:avLst/>
            </a:prstGeom>
          </p:spPr>
        </p:pic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4AAFAF60-C680-3CF8-1227-1A6CAD553B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3982"/>
          <a:stretch/>
        </p:blipFill>
        <p:spPr>
          <a:xfrm>
            <a:off x="1620788" y="2348880"/>
            <a:ext cx="3596952" cy="937428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99808FB9-2145-B7FC-8FC7-9F9DB9BD00EC}"/>
              </a:ext>
            </a:extLst>
          </p:cNvPr>
          <p:cNvSpPr/>
          <p:nvPr/>
        </p:nvSpPr>
        <p:spPr>
          <a:xfrm>
            <a:off x="6345318" y="1707896"/>
            <a:ext cx="2449710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لا يزيد ولا ينقص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0CFF8179-3FF4-6DDF-95E2-676EE7CE7E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0927"/>
          <a:stretch/>
        </p:blipFill>
        <p:spPr>
          <a:xfrm>
            <a:off x="6722913" y="2685973"/>
            <a:ext cx="1600597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3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F92B679-82AF-D9FC-DCBB-4EB89F616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424" y="2291583"/>
            <a:ext cx="3600000" cy="3600000"/>
          </a:xfrm>
          <a:prstGeom prst="rect">
            <a:avLst/>
          </a:prstGeom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7798CD14-C533-9A46-03D2-F65EC60C0FE4}"/>
              </a:ext>
            </a:extLst>
          </p:cNvPr>
          <p:cNvGrpSpPr/>
          <p:nvPr/>
        </p:nvGrpSpPr>
        <p:grpSpPr>
          <a:xfrm>
            <a:off x="594953" y="2114076"/>
            <a:ext cx="3029101" cy="3801018"/>
            <a:chOff x="81818" y="2158504"/>
            <a:chExt cx="3332011" cy="4181122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7700AB8C-21B5-D4F9-7283-D4F727787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818" y="2371635"/>
              <a:ext cx="3332011" cy="3548242"/>
            </a:xfrm>
            <a:prstGeom prst="rect">
              <a:avLst/>
            </a:prstGeom>
          </p:spPr>
        </p:pic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D33574EA-5225-D450-76A4-6BE61C7D0564}"/>
                </a:ext>
              </a:extLst>
            </p:cNvPr>
            <p:cNvSpPr txBox="1"/>
            <p:nvPr/>
          </p:nvSpPr>
          <p:spPr>
            <a:xfrm rot="18377990">
              <a:off x="1529728" y="4418997"/>
              <a:ext cx="1326037" cy="5159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ar-SA" sz="2400" b="1" dirty="0">
                  <a:solidFill>
                    <a:srgbClr val="C00000"/>
                  </a:solidFill>
                </a:rPr>
                <a:t>بدون حب</a:t>
              </a:r>
            </a:p>
          </p:txBody>
        </p:sp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A4FE5C07-453A-9DD2-64D2-C0ECBA377C1B}"/>
                </a:ext>
              </a:extLst>
            </p:cNvPr>
            <p:cNvSpPr txBox="1"/>
            <p:nvPr/>
          </p:nvSpPr>
          <p:spPr>
            <a:xfrm rot="18258480">
              <a:off x="829899" y="3563007"/>
              <a:ext cx="1509274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ar-SA" sz="2400" b="1" dirty="0">
                  <a:solidFill>
                    <a:srgbClr val="C00000"/>
                  </a:solidFill>
                </a:rPr>
                <a:t>الخلاف دليل</a:t>
              </a:r>
            </a:p>
          </p:txBody>
        </p:sp>
        <p:sp>
          <p:nvSpPr>
            <p:cNvPr id="8" name="مستطيل: زوايا مستديرة 7">
              <a:extLst>
                <a:ext uri="{FF2B5EF4-FFF2-40B4-BE49-F238E27FC236}">
                  <a16:creationId xmlns:a16="http://schemas.microsoft.com/office/drawing/2014/main" id="{CDA01276-FE03-8087-8AB4-A75755E65891}"/>
                </a:ext>
              </a:extLst>
            </p:cNvPr>
            <p:cNvSpPr/>
            <p:nvPr/>
          </p:nvSpPr>
          <p:spPr>
            <a:xfrm>
              <a:off x="107504" y="2158504"/>
              <a:ext cx="3096344" cy="418112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0" name="مستطيل 9">
            <a:extLst>
              <a:ext uri="{FF2B5EF4-FFF2-40B4-BE49-F238E27FC236}">
                <a16:creationId xmlns:a16="http://schemas.microsoft.com/office/drawing/2014/main" id="{CDB02A4B-324B-9B79-3362-445ED4E9CE3F}"/>
              </a:ext>
            </a:extLst>
          </p:cNvPr>
          <p:cNvSpPr/>
          <p:nvPr/>
        </p:nvSpPr>
        <p:spPr>
          <a:xfrm>
            <a:off x="1846977" y="692696"/>
            <a:ext cx="5433796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بالحب يكون:    </a:t>
            </a:r>
            <a:r>
              <a:rPr lang="ar-SA" sz="2400" b="1" dirty="0"/>
              <a:t>النصر، التمكين، العطاء، الفلاح، ...</a:t>
            </a:r>
            <a:endParaRPr lang="en-US" sz="2400" b="1" dirty="0"/>
          </a:p>
          <a:p>
            <a:pPr algn="ctr" rtl="0"/>
            <a:r>
              <a:rPr lang="en-US" sz="2000" b="1" dirty="0"/>
              <a:t>Victory, Empowerment, Giving, Farmer	 </a:t>
            </a:r>
            <a:r>
              <a:rPr lang="en-US" sz="2000" b="1" dirty="0">
                <a:solidFill>
                  <a:srgbClr val="C00000"/>
                </a:solidFill>
              </a:rPr>
              <a:t>With love</a:t>
            </a:r>
            <a:endParaRPr lang="ar-SA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418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8" name="مخطط انسيابي: معالجة متعاقبة 3"/>
          <p:cNvSpPr>
            <a:spLocks noChangeArrowheads="1"/>
          </p:cNvSpPr>
          <p:nvPr/>
        </p:nvSpPr>
        <p:spPr bwMode="auto">
          <a:xfrm>
            <a:off x="3621385" y="2900472"/>
            <a:ext cx="1903413" cy="1011076"/>
          </a:xfrm>
          <a:prstGeom prst="flowChartAlternateProcess">
            <a:avLst/>
          </a:prstGeom>
          <a:noFill/>
          <a:ln w="571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>
            <a:lvl1pPr marL="95250" eaLnBrk="0" hangingPunct="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0"/>
            <a:r>
              <a:rPr lang="en-US" sz="1600" b="1" spc="0" dirty="0">
                <a:solidFill>
                  <a:srgbClr val="C00000"/>
                </a:solidFill>
              </a:rPr>
              <a:t>Be SUCCESSFUL</a:t>
            </a:r>
          </a:p>
          <a:p>
            <a:pPr algn="ctr" rtl="0"/>
            <a:r>
              <a:rPr lang="en-US" sz="1600" b="1" spc="0" dirty="0">
                <a:solidFill>
                  <a:srgbClr val="002060"/>
                </a:solidFill>
              </a:rPr>
              <a:t>IN YOUR</a:t>
            </a:r>
          </a:p>
          <a:p>
            <a:pPr algn="ctr" rtl="0"/>
            <a:r>
              <a:rPr lang="en-US" sz="1600" i="1" dirty="0">
                <a:solidFill>
                  <a:srgbClr val="C00000"/>
                </a:solidFill>
              </a:rPr>
              <a:t>Da’wah</a:t>
            </a:r>
            <a:endParaRPr lang="ar-SA" sz="1400" i="1" dirty="0">
              <a:solidFill>
                <a:srgbClr val="C00000"/>
              </a:solidFill>
            </a:endParaRPr>
          </a:p>
        </p:txBody>
      </p:sp>
      <p:cxnSp>
        <p:nvCxnSpPr>
          <p:cNvPr id="41" name="رابط بشكل مرفق 40"/>
          <p:cNvCxnSpPr>
            <a:stCxn id="8228" idx="0"/>
            <a:endCxn id="26" idx="2"/>
          </p:cNvCxnSpPr>
          <p:nvPr/>
        </p:nvCxnSpPr>
        <p:spPr>
          <a:xfrm rot="5400000" flipH="1" flipV="1">
            <a:off x="4487043" y="2309617"/>
            <a:ext cx="676905" cy="504807"/>
          </a:xfrm>
          <a:prstGeom prst="bentConnector3">
            <a:avLst>
              <a:gd name="adj1" fmla="val 50000"/>
            </a:avLst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رابط بشكل مرفق 43"/>
          <p:cNvCxnSpPr>
            <a:cxnSpLocks/>
            <a:stCxn id="8228" idx="3"/>
            <a:endCxn id="5" idx="1"/>
          </p:cNvCxnSpPr>
          <p:nvPr/>
        </p:nvCxnSpPr>
        <p:spPr>
          <a:xfrm flipV="1">
            <a:off x="5524798" y="3020271"/>
            <a:ext cx="682255" cy="385739"/>
          </a:xfrm>
          <a:prstGeom prst="bentConnector3">
            <a:avLst>
              <a:gd name="adj1" fmla="val 50000"/>
            </a:avLst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رابط بشكل مرفق 49"/>
          <p:cNvCxnSpPr>
            <a:stCxn id="8228" idx="1"/>
            <a:endCxn id="8220" idx="2"/>
          </p:cNvCxnSpPr>
          <p:nvPr/>
        </p:nvCxnSpPr>
        <p:spPr>
          <a:xfrm rot="10800000">
            <a:off x="2212095" y="2960070"/>
            <a:ext cx="1409290" cy="445940"/>
          </a:xfrm>
          <a:prstGeom prst="bentConnector2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رابط بشكل مرفق 56"/>
          <p:cNvCxnSpPr>
            <a:cxnSpLocks/>
            <a:stCxn id="8228" idx="2"/>
            <a:endCxn id="45" idx="0"/>
          </p:cNvCxnSpPr>
          <p:nvPr/>
        </p:nvCxnSpPr>
        <p:spPr>
          <a:xfrm rot="16200000" flipH="1">
            <a:off x="5366716" y="3117923"/>
            <a:ext cx="804885" cy="2392133"/>
          </a:xfrm>
          <a:prstGeom prst="bentConnector3">
            <a:avLst>
              <a:gd name="adj1" fmla="val 50000"/>
            </a:avLst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مجموعة 8"/>
          <p:cNvGrpSpPr/>
          <p:nvPr/>
        </p:nvGrpSpPr>
        <p:grpSpPr>
          <a:xfrm>
            <a:off x="3563888" y="138573"/>
            <a:ext cx="3028021" cy="2084994"/>
            <a:chOff x="3978932" y="124982"/>
            <a:chExt cx="3028021" cy="2084994"/>
          </a:xfrm>
        </p:grpSpPr>
        <p:sp>
          <p:nvSpPr>
            <p:cNvPr id="26" name="مستطيل 25"/>
            <p:cNvSpPr/>
            <p:nvPr/>
          </p:nvSpPr>
          <p:spPr>
            <a:xfrm>
              <a:off x="3978932" y="1625201"/>
              <a:ext cx="3028021" cy="58477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ar-SA" altLang="ar-SA" sz="1600" b="1" dirty="0">
                  <a:solidFill>
                    <a:schemeClr val="bg1"/>
                  </a:solidFill>
                </a:rPr>
                <a:t>المرأة ( أم – زوجة – داعية )</a:t>
              </a:r>
            </a:p>
            <a:p>
              <a:pPr algn="ctr"/>
              <a:r>
                <a:rPr lang="en-US" altLang="ar-SA" sz="1600" dirty="0">
                  <a:solidFill>
                    <a:schemeClr val="bg1"/>
                  </a:solidFill>
                </a:rPr>
                <a:t>Woman (mother - wife - preacher)</a:t>
              </a:r>
              <a:endParaRPr lang="ar-SA" altLang="ar-SA" sz="1600" dirty="0">
                <a:solidFill>
                  <a:schemeClr val="bg1"/>
                </a:solidFill>
              </a:endParaRPr>
            </a:p>
          </p:txBody>
        </p:sp>
        <p:pic>
          <p:nvPicPr>
            <p:cNvPr id="1026" name="Picture 2" descr="http://www.majestic-lab.com/assets/news_images/10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9942" y="124982"/>
              <a:ext cx="2302994" cy="13510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7" name="رابط بشكل مرفق 16"/>
          <p:cNvCxnSpPr>
            <a:stCxn id="8228" idx="1"/>
            <a:endCxn id="2" idx="0"/>
          </p:cNvCxnSpPr>
          <p:nvPr/>
        </p:nvCxnSpPr>
        <p:spPr>
          <a:xfrm rot="10800000" flipV="1">
            <a:off x="1703775" y="3406010"/>
            <a:ext cx="1917611" cy="455038"/>
          </a:xfrm>
          <a:prstGeom prst="bentConnector2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مجموعة 7"/>
          <p:cNvGrpSpPr/>
          <p:nvPr/>
        </p:nvGrpSpPr>
        <p:grpSpPr>
          <a:xfrm>
            <a:off x="498861" y="3861048"/>
            <a:ext cx="2409825" cy="2017574"/>
            <a:chOff x="498861" y="4352141"/>
            <a:chExt cx="2409825" cy="2017574"/>
          </a:xfrm>
        </p:grpSpPr>
        <p:pic>
          <p:nvPicPr>
            <p:cNvPr id="2" name="Picture 2" descr="https://i.ytimg.com/vi/o83NNAjSb8o/maxresdefaul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861" y="4352141"/>
              <a:ext cx="2409825" cy="1357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مستطيل 28"/>
            <p:cNvSpPr>
              <a:spLocks noChangeArrowheads="1"/>
            </p:cNvSpPr>
            <p:nvPr/>
          </p:nvSpPr>
          <p:spPr bwMode="auto">
            <a:xfrm>
              <a:off x="498861" y="5877272"/>
              <a:ext cx="2375532" cy="49244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95250" eaLnBrk="0" hangingPunct="0"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lnSpc>
                  <a:spcPct val="1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Char char="–"/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lnSpc>
                  <a:spcPct val="1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Char char="–"/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lnSpc>
                  <a:spcPct val="1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Char char="–"/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lnSpc>
                  <a:spcPct val="1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Char char="–"/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ar-SA" altLang="ar-SA" sz="1800" dirty="0">
                  <a:solidFill>
                    <a:schemeClr val="bg1"/>
                  </a:solidFill>
                </a:rPr>
                <a:t>أدوات نجاح الداعية (مهارات)</a:t>
              </a:r>
            </a:p>
            <a:p>
              <a:pPr algn="ctr" rtl="0" eaLnBrk="1" hangingPunct="1"/>
              <a:r>
                <a:rPr lang="en-US" altLang="ar-SA" sz="1400" dirty="0">
                  <a:solidFill>
                    <a:schemeClr val="bg1"/>
                  </a:solidFill>
                </a:rPr>
                <a:t>Preacher's Success Tools</a:t>
              </a:r>
              <a:endParaRPr lang="ar-SA" altLang="ar-SA" sz="18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7" name="رابط بشكل مرفق 26"/>
          <p:cNvCxnSpPr>
            <a:cxnSpLocks/>
            <a:stCxn id="8228" idx="2"/>
            <a:endCxn id="42" idx="0"/>
          </p:cNvCxnSpPr>
          <p:nvPr/>
        </p:nvCxnSpPr>
        <p:spPr>
          <a:xfrm rot="5400000">
            <a:off x="3952935" y="4104987"/>
            <a:ext cx="813596" cy="426719"/>
          </a:xfrm>
          <a:prstGeom prst="bentConnector3">
            <a:avLst>
              <a:gd name="adj1" fmla="val 50000"/>
            </a:avLst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مجموعة 17"/>
          <p:cNvGrpSpPr/>
          <p:nvPr/>
        </p:nvGrpSpPr>
        <p:grpSpPr>
          <a:xfrm>
            <a:off x="1024329" y="764704"/>
            <a:ext cx="2375532" cy="2195366"/>
            <a:chOff x="1024329" y="764704"/>
            <a:chExt cx="2375532" cy="2195366"/>
          </a:xfrm>
        </p:grpSpPr>
        <p:sp>
          <p:nvSpPr>
            <p:cNvPr id="8220" name="مستطيل 28"/>
            <p:cNvSpPr>
              <a:spLocks noChangeArrowheads="1"/>
            </p:cNvSpPr>
            <p:nvPr/>
          </p:nvSpPr>
          <p:spPr bwMode="auto">
            <a:xfrm>
              <a:off x="1024329" y="2467627"/>
              <a:ext cx="2375532" cy="49244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95250" eaLnBrk="0" hangingPunct="0"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lnSpc>
                  <a:spcPct val="1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Char char="–"/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lnSpc>
                  <a:spcPct val="1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Char char="–"/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lnSpc>
                  <a:spcPct val="1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Char char="–"/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lnSpc>
                  <a:spcPct val="1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Char char="–"/>
                <a:defRPr sz="20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ar-SA" sz="1800" dirty="0">
                  <a:solidFill>
                    <a:schemeClr val="bg1"/>
                  </a:solidFill>
                </a:rPr>
                <a:t>مفاهيم ومصطلحات</a:t>
              </a:r>
            </a:p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Concepts and Terminology</a:t>
              </a:r>
              <a:endParaRPr lang="ar-SA" sz="1400" dirty="0">
                <a:solidFill>
                  <a:schemeClr val="bg1"/>
                </a:solidFill>
              </a:endParaRPr>
            </a:p>
          </p:txBody>
        </p:sp>
        <p:pic>
          <p:nvPicPr>
            <p:cNvPr id="32" name="Picture 4" descr="http://www.videogehad.yolasite.com/resources/%D8%B4%D8%A7%D8%B4%D8%A9%20%D8%B9%D8%B1%D8%B6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4308" y="764704"/>
              <a:ext cx="2143556" cy="1612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مجموعة 29"/>
          <p:cNvGrpSpPr/>
          <p:nvPr/>
        </p:nvGrpSpPr>
        <p:grpSpPr>
          <a:xfrm>
            <a:off x="2988984" y="4725144"/>
            <a:ext cx="2303096" cy="1571555"/>
            <a:chOff x="6276890" y="4759888"/>
            <a:chExt cx="1903385" cy="1571555"/>
          </a:xfrm>
        </p:grpSpPr>
        <p:pic>
          <p:nvPicPr>
            <p:cNvPr id="1031" name="Picture 7" descr="I:\2sata\صور دورات\صور دورة الابداع في الجمعية\SL731100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6890" y="4903904"/>
              <a:ext cx="1903385" cy="1427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مستطيل 41"/>
            <p:cNvSpPr/>
            <p:nvPr/>
          </p:nvSpPr>
          <p:spPr>
            <a:xfrm>
              <a:off x="6286544" y="4759888"/>
              <a:ext cx="1893731" cy="55399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rtl="0"/>
              <a:r>
                <a:rPr lang="ar-SA" sz="1600" dirty="0"/>
                <a:t>حاجة المجتمع للداعية</a:t>
              </a:r>
              <a:endParaRPr lang="en-US" sz="1600" dirty="0"/>
            </a:p>
            <a:p>
              <a:pPr algn="ctr" rtl="0"/>
              <a:r>
                <a:rPr lang="en-US" sz="1400" dirty="0"/>
                <a:t>Society's need for a preacher</a:t>
              </a:r>
            </a:p>
          </p:txBody>
        </p:sp>
      </p:grpSp>
      <p:grpSp>
        <p:nvGrpSpPr>
          <p:cNvPr id="31" name="مجموعة 30"/>
          <p:cNvGrpSpPr/>
          <p:nvPr/>
        </p:nvGrpSpPr>
        <p:grpSpPr>
          <a:xfrm>
            <a:off x="5940152" y="4716433"/>
            <a:ext cx="2050145" cy="1614459"/>
            <a:chOff x="3120929" y="4755063"/>
            <a:chExt cx="2050145" cy="1614459"/>
          </a:xfrm>
        </p:grpSpPr>
        <p:pic>
          <p:nvPicPr>
            <p:cNvPr id="1030" name="Picture 6" descr="http://www.sst5.net/images/10-Training.JPG12253612250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929" y="4979798"/>
              <a:ext cx="2050145" cy="13897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مستطيل 44"/>
            <p:cNvSpPr/>
            <p:nvPr/>
          </p:nvSpPr>
          <p:spPr>
            <a:xfrm>
              <a:off x="3120929" y="4755063"/>
              <a:ext cx="2050145" cy="5847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ar-SA" sz="1600" b="1" dirty="0">
                  <a:solidFill>
                    <a:schemeClr val="bg1"/>
                  </a:solidFill>
                </a:rPr>
                <a:t>التوصيات</a:t>
              </a:r>
            </a:p>
            <a:p>
              <a:pPr algn="ctr">
                <a:defRPr/>
              </a:pPr>
              <a:r>
                <a:rPr lang="en-US" sz="1600" b="1" dirty="0">
                  <a:solidFill>
                    <a:schemeClr val="bg1"/>
                  </a:solidFill>
                </a:rPr>
                <a:t>Recommendations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43E76851-B964-7F58-697D-7BC75C260EED}"/>
              </a:ext>
            </a:extLst>
          </p:cNvPr>
          <p:cNvGrpSpPr/>
          <p:nvPr/>
        </p:nvGrpSpPr>
        <p:grpSpPr>
          <a:xfrm>
            <a:off x="5745528" y="2228271"/>
            <a:ext cx="3148682" cy="1888290"/>
            <a:chOff x="5745528" y="2217238"/>
            <a:chExt cx="3148682" cy="1888290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3BA769FD-66FC-C6C4-D23B-2331E7B26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07053" y="2217238"/>
              <a:ext cx="2390944" cy="1584000"/>
            </a:xfrm>
            <a:prstGeom prst="rect">
              <a:avLst/>
            </a:prstGeom>
          </p:spPr>
        </p:pic>
        <p:sp>
          <p:nvSpPr>
            <p:cNvPr id="23" name="مستطيل 22"/>
            <p:cNvSpPr/>
            <p:nvPr/>
          </p:nvSpPr>
          <p:spPr>
            <a:xfrm>
              <a:off x="5745528" y="3489975"/>
              <a:ext cx="3148682" cy="615553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ar-SA" b="1" dirty="0">
                  <a:solidFill>
                    <a:schemeClr val="bg1"/>
                  </a:solidFill>
                </a:rPr>
                <a:t>مكانة المرأة في المجتمع</a:t>
              </a:r>
            </a:p>
            <a:p>
              <a:pPr algn="ctr">
                <a:defRPr/>
              </a:pPr>
              <a:r>
                <a:rPr lang="en-US" sz="1600" b="1" dirty="0">
                  <a:solidFill>
                    <a:schemeClr val="bg1"/>
                  </a:solidFill>
                </a:rPr>
                <a:t>The position of women in a society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سهم: لليسار 2">
            <a:extLst>
              <a:ext uri="{FF2B5EF4-FFF2-40B4-BE49-F238E27FC236}">
                <a16:creationId xmlns:a16="http://schemas.microsoft.com/office/drawing/2014/main" id="{FD1C963E-565A-4467-E2F8-5F0E087C975E}"/>
              </a:ext>
            </a:extLst>
          </p:cNvPr>
          <p:cNvSpPr/>
          <p:nvPr/>
        </p:nvSpPr>
        <p:spPr>
          <a:xfrm rot="19457838">
            <a:off x="7916932" y="4313975"/>
            <a:ext cx="681065" cy="36004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سهم: لليسار 27">
            <a:extLst>
              <a:ext uri="{FF2B5EF4-FFF2-40B4-BE49-F238E27FC236}">
                <a16:creationId xmlns:a16="http://schemas.microsoft.com/office/drawing/2014/main" id="{7515609A-D5B8-4D6E-0F65-572554F7C773}"/>
              </a:ext>
            </a:extLst>
          </p:cNvPr>
          <p:cNvSpPr/>
          <p:nvPr/>
        </p:nvSpPr>
        <p:spPr>
          <a:xfrm rot="20810263">
            <a:off x="8049812" y="4736086"/>
            <a:ext cx="681065" cy="36004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سهم: لليسار 28">
            <a:extLst>
              <a:ext uri="{FF2B5EF4-FFF2-40B4-BE49-F238E27FC236}">
                <a16:creationId xmlns:a16="http://schemas.microsoft.com/office/drawing/2014/main" id="{16427B40-C32D-EC84-AA7F-8E6FFA482D4B}"/>
              </a:ext>
            </a:extLst>
          </p:cNvPr>
          <p:cNvSpPr/>
          <p:nvPr/>
        </p:nvSpPr>
        <p:spPr>
          <a:xfrm>
            <a:off x="8014478" y="5250929"/>
            <a:ext cx="681065" cy="36004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سهم: لليسار 32">
            <a:extLst>
              <a:ext uri="{FF2B5EF4-FFF2-40B4-BE49-F238E27FC236}">
                <a16:creationId xmlns:a16="http://schemas.microsoft.com/office/drawing/2014/main" id="{AA862E69-BDD7-7234-A5B7-4CEA93D21128}"/>
              </a:ext>
            </a:extLst>
          </p:cNvPr>
          <p:cNvSpPr/>
          <p:nvPr/>
        </p:nvSpPr>
        <p:spPr>
          <a:xfrm rot="827363">
            <a:off x="8062796" y="5905605"/>
            <a:ext cx="681065" cy="36004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1681968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4842</TotalTime>
  <Words>2957</Words>
  <Application>Microsoft Office PowerPoint</Application>
  <PresentationFormat>عرض على الشاشة (4:3)</PresentationFormat>
  <Paragraphs>604</Paragraphs>
  <Slides>51</Slides>
  <Notes>2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51</vt:i4>
      </vt:variant>
    </vt:vector>
  </HeadingPairs>
  <TitlesOfParts>
    <vt:vector size="65" baseType="lpstr">
      <vt:lpstr>Arial</vt:lpstr>
      <vt:lpstr>Arial-BoldMT</vt:lpstr>
      <vt:lpstr>Calibri</vt:lpstr>
      <vt:lpstr>Cambria</vt:lpstr>
      <vt:lpstr>Helvetica Neue</vt:lpstr>
      <vt:lpstr>inherit</vt:lpstr>
      <vt:lpstr>Segoe UI Historic</vt:lpstr>
      <vt:lpstr>Symbol</vt:lpstr>
      <vt:lpstr>Tahoma</vt:lpstr>
      <vt:lpstr>Times New Roman</vt:lpstr>
      <vt:lpstr>Traditional Arabic</vt:lpstr>
      <vt:lpstr>Wingdings</vt:lpstr>
      <vt:lpstr>سمة Office</vt:lpstr>
      <vt:lpstr>Acrobat Document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Windows 8</dc:creator>
  <cp:lastModifiedBy>د. علي بن عيسى الزهراني</cp:lastModifiedBy>
  <cp:revision>328</cp:revision>
  <dcterms:created xsi:type="dcterms:W3CDTF">2016-03-07T13:53:30Z</dcterms:created>
  <dcterms:modified xsi:type="dcterms:W3CDTF">2022-07-27T04:42:31Z</dcterms:modified>
</cp:coreProperties>
</file>